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6.png" ContentType="image/png"/>
  <Override PartName="/ppt/media/image13.wmf" ContentType="image/x-wmf"/>
  <Override PartName="/ppt/media/image54.png" ContentType="image/png"/>
  <Override PartName="/ppt/media/image11.wmf" ContentType="image/x-wmf"/>
  <Override PartName="/ppt/media/image76.jpeg" ContentType="image/jpeg"/>
  <Override PartName="/ppt/media/image53.png" ContentType="image/png"/>
  <Override PartName="/ppt/media/image51.wmf" ContentType="image/x-wmf"/>
  <Override PartName="/ppt/media/image29.png" ContentType="image/png"/>
  <Override PartName="/ppt/media/image26.gif" ContentType="image/gif"/>
  <Override PartName="/ppt/media/image46.png" ContentType="image/png"/>
  <Override PartName="/ppt/media/image44.png" ContentType="image/png"/>
  <Override PartName="/ppt/media/image75.jpeg" ContentType="image/jpeg"/>
  <Override PartName="/ppt/media/image43.png" ContentType="image/png"/>
  <Override PartName="/ppt/media/image42.png" ContentType="image/png"/>
  <Override PartName="/ppt/media/image40.png" ContentType="image/png"/>
  <Override PartName="/ppt/media/image37.png" ContentType="image/png"/>
  <Override PartName="/ppt/media/image35.png" ContentType="image/png"/>
  <Override PartName="/ppt/media/image45.png" ContentType="image/png"/>
  <Override PartName="/ppt/media/image31.png" ContentType="image/png"/>
  <Override PartName="/ppt/media/image1.png" ContentType="image/png"/>
  <Override PartName="/ppt/media/image47.wmf" ContentType="image/x-wmf"/>
  <Override PartName="/ppt/media/image55.wmf" ContentType="image/x-wmf"/>
  <Override PartName="/ppt/media/image15.png" ContentType="image/png"/>
  <Override PartName="/ppt/media/image57.png" ContentType="image/png"/>
  <Override PartName="/ppt/media/image20.png" ContentType="image/png"/>
  <Override PartName="/ppt/media/image19.png" ContentType="image/png"/>
  <Override PartName="/ppt/media/image21.png" ContentType="image/png"/>
  <Override PartName="/ppt/media/image24.png" ContentType="image/png"/>
  <Override PartName="/ppt/media/image64.wmf" ContentType="image/x-wmf"/>
  <Override PartName="/ppt/media/image59.png" ContentType="image/png"/>
  <Override PartName="/ppt/media/image14.gif" ContentType="image/gif"/>
  <Override PartName="/ppt/media/image17.png" ContentType="image/png"/>
  <Override PartName="/ppt/media/image74.wmf" ContentType="image/x-wmf"/>
  <Override PartName="/ppt/media/image34.png" ContentType="image/png"/>
  <Override PartName="/ppt/media/image73.wmf" ContentType="image/x-wmf"/>
  <Override PartName="/ppt/media/image33.png" ContentType="image/png"/>
  <Override PartName="/ppt/media/image25.png" ContentType="image/png"/>
  <Override PartName="/ppt/media/image62.png" ContentType="image/png"/>
  <Override PartName="/ppt/media/image72.wmf" ContentType="image/x-wmf"/>
  <Override PartName="/ppt/media/image2.png" ContentType="image/png"/>
  <Override PartName="/ppt/media/image32.png" ContentType="image/png"/>
  <Override PartName="/ppt/media/image70.png" ContentType="image/png"/>
  <Override PartName="/ppt/media/image68.wmf" ContentType="image/x-wmf"/>
  <Override PartName="/ppt/media/image69.wmf" ContentType="image/x-wmf"/>
  <Override PartName="/ppt/media/image22.jpeg" ContentType="image/jpeg"/>
  <Override PartName="/ppt/media/image61.wmf" ContentType="image/x-wmf"/>
  <Override PartName="/ppt/media/image36.gif" ContentType="image/gif"/>
  <Override PartName="/ppt/media/image39.png" ContentType="image/png"/>
  <Override PartName="/ppt/media/image67.png" ContentType="image/png"/>
  <Override PartName="/ppt/media/image66.wmf" ContentType="image/x-wmf"/>
  <Override PartName="/ppt/media/image65.png" ContentType="image/png"/>
  <Override PartName="/ppt/media/image63.wmf" ContentType="image/x-wmf"/>
  <Override PartName="/ppt/media/image23.png" ContentType="image/png"/>
  <Override PartName="/ppt/media/image60.png" ContentType="image/png"/>
  <Override PartName="/ppt/media/image58.png" ContentType="image/png"/>
  <Override PartName="/ppt/media/image3.wmf" ContentType="image/x-wmf"/>
  <Override PartName="/ppt/media/image27.png" ContentType="image/png"/>
  <Override PartName="/ppt/media/image30.wmf" ContentType="image/x-wmf"/>
  <Override PartName="/ppt/media/image4.png" ContentType="image/png"/>
  <Override PartName="/ppt/media/image16.png" ContentType="image/png"/>
  <Override PartName="/ppt/media/image18.png" ContentType="image/png"/>
  <Override PartName="/ppt/media/image6.png" ContentType="image/png"/>
  <Override PartName="/ppt/media/image8.png" ContentType="image/png"/>
  <Override PartName="/ppt/media/image38.png" ContentType="image/png"/>
  <Override PartName="/ppt/media/image9.wmf" ContentType="image/x-wmf"/>
  <Override PartName="/ppt/media/image41.png" ContentType="image/png"/>
  <Override PartName="/ppt/media/image5.wmf" ContentType="image/x-wmf"/>
  <Override PartName="/ppt/media/image10.png" ContentType="image/png"/>
  <Override PartName="/ppt/media/image28.png" ContentType="image/png"/>
  <Override PartName="/ppt/media/image50.wmf" ContentType="image/x-wmf"/>
  <Override PartName="/ppt/media/image48.wmf" ContentType="image/x-wmf"/>
  <Override PartName="/ppt/media/image7.wmf" ContentType="image/x-wmf"/>
  <Override PartName="/ppt/media/image71.wmf" ContentType="image/x-wmf"/>
  <Override PartName="/ppt/media/image49.png" ContentType="image/png"/>
  <Override PartName="/ppt/media/image52.wmf" ContentType="image/x-wmf"/>
  <Override PartName="/ppt/media/image12.png" ContentType="image/png"/>
  <Override PartName="/ppt/media/audio1.wav" ContentType="audio/x-wav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dt" idx="1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ftr" idx="1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sldNum" idx="1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1A8BCB56-58AF-4624-BA67-20A85CF5C334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171360" indent="-17136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solution passes through initial point (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Arial"/>
              </a:rPr>
              <a:t>0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,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</a:rPr>
              <a:t>y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Arial"/>
              </a:rPr>
              <a:t>0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) with slope </a:t>
            </a:r>
            <a:endParaRPr b="0" lang="en-IN" sz="2400" spc="-1" strike="noStrike">
              <a:latin typeface="Arial"/>
            </a:endParaRPr>
          </a:p>
          <a:p>
            <a:pPr marL="171360" indent="-17136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(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Arial"/>
              </a:rPr>
              <a:t>0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,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</a:rPr>
              <a:t>y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Arial"/>
              </a:rPr>
              <a:t>0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).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AE0695D-A20D-485C-BE6E-7AAFD2592EA1}" type="slidenum">
              <a:rPr b="0" lang="en-IN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E6FB263-D37D-4362-A26E-126A035065C2}" type="slidenum">
              <a:rPr b="0" lang="en-IN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730080" y="4560840"/>
            <a:ext cx="5854320" cy="4319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9D53665-B10B-4158-BE69-BD172B81B0A4}" type="slidenum">
              <a:rPr b="0" lang="en-IN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18" name="PlaceHolder 3"/>
          <p:cNvSpPr>
            <a:spLocks noGrp="1"/>
          </p:cNvSpPr>
          <p:nvPr>
            <p:ph type="body"/>
          </p:nvPr>
        </p:nvSpPr>
        <p:spPr>
          <a:xfrm>
            <a:off x="730080" y="4560840"/>
            <a:ext cx="5854320" cy="4319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94D7786-2D14-46A9-9307-E4E4EF272A4D}" type="slidenum">
              <a:rPr b="0" lang="en-IN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1" name="PlaceHolder 3"/>
          <p:cNvSpPr>
            <a:spLocks noGrp="1"/>
          </p:cNvSpPr>
          <p:nvPr>
            <p:ph type="body"/>
          </p:nvPr>
        </p:nvSpPr>
        <p:spPr>
          <a:xfrm>
            <a:off x="730080" y="4560840"/>
            <a:ext cx="5854320" cy="4319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CF5CBFD-8884-4B1C-BFE5-45F4BE471F1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EC7F188-3F33-4444-B6B6-3F71BC67178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CBC2637-0808-4467-859F-E30C4C5B292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9BAEDC-F6B0-4FC8-A67B-6BD5B7718DC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0C8BFD7-C804-47B1-A467-9AB62281AFA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FE7D3F6-295E-4B10-81B2-C1E82EBCE9A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44679B8-7EA8-4D63-830C-740F817217C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E7088D6-DEB8-448D-9729-52F36581CAD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D7E34D2-AF41-4111-8E76-466543D9720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9BF7D55-9309-47A1-B7D4-67DCEBF6D54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78A5C45-2AFF-4CB8-AF4B-08665FA2B9D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28BA871-2D90-4D5C-A480-6B7ECE7C7D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7228309-E56D-4550-B326-1BB6366A64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3EFAB0B-4344-430A-B4CF-A2D86970E4B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276E605-AA61-4189-817F-CE125E76718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7611153-7C0E-40D0-8FB0-CDC384CFE64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654FA50-8339-414A-B618-3C570BB0B40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3CFB7F2-E4A7-4BCE-9314-F52D7542BF1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AFCCDCD-6AD1-49D0-8010-3963D09CC11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94349D9-0CA1-44F8-92B6-D5DDDE93054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B75C2A1-45C4-4136-B6CA-8D485799F60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7EE3768-0E40-4AD3-968C-2E01CC3D2BD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446E6B5-F1DB-45AF-8C5A-BC9C2DC890D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0B583BD-F472-4A97-8391-870FFA838A3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59C9D68-2253-4BA9-8044-0A94682973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C044524-A369-4DFE-ACFA-5CAB190F7D7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3ACD9CE-95C7-44F9-AAE2-4B5B49C7A06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9FE90CF-2DBA-4C72-A8DA-4675F8CEFE6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F539F12-2E81-4783-B1DA-DD80AFF70C2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A278CF4-AE6B-47E4-9045-66B53531432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5F3E714-EB9A-4733-9532-6EFBF5AB733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C9681D0-931E-4B66-B9FB-0707FB0579D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99A0D53-3205-4E4C-B7B4-363216C076F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9282B10-F02B-414B-A682-8E6636A3662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05B3DF9-6DDD-4278-B9B9-F2E1B9E1B0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0C47C83-E953-44A4-80CA-124519011CC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9582C45-6610-4B93-815D-ECA7C298020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936DF35-CD8B-43C7-9708-67AF30F02EF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EC59E2E-50E3-40AE-91EB-1A337230DEB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59C8B24-EA9D-48E6-B8E6-910235C306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1DB0FB9-49AB-42F8-B081-4AF703C086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CBA8E82-ECC6-4B88-BF97-10A1F0C16A3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CEBBDFA-D5A7-436E-A082-D06BAFF9515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759251C-B238-443B-96FD-B862F0C226C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BF5E0CF-F19F-4DF4-BFBF-FC4C51A376B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18532F-DE72-4523-8A0E-D885E93654E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E756CF-4066-4427-91FE-FDC98D73916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FD04DD0-AD13-4C7F-BD2A-B61CE772E32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6447C41-B2F7-4C14-BC3D-09D509431EDD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CD9E144-A5D9-4E7D-976E-58A4730C814A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5384520" cy="218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197760" y="1600200"/>
            <a:ext cx="5384520" cy="218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3938760"/>
            <a:ext cx="5384520" cy="2187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197760" y="3938760"/>
            <a:ext cx="5384520" cy="2187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dt" idx="7"/>
          </p:nvPr>
        </p:nvSpPr>
        <p:spPr>
          <a:xfrm>
            <a:off x="609480" y="6251400"/>
            <a:ext cx="2844360" cy="475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sldNum" idx="8"/>
          </p:nvPr>
        </p:nvSpPr>
        <p:spPr>
          <a:xfrm>
            <a:off x="8737560" y="6248520"/>
            <a:ext cx="2844360" cy="475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D3DCBB1-3659-4567-A6C8-A8E774A3C366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89" name="PlaceHolder 8"/>
          <p:cNvSpPr>
            <a:spLocks noGrp="1"/>
          </p:cNvSpPr>
          <p:nvPr>
            <p:ph type="ftr" idx="9"/>
          </p:nvPr>
        </p:nvSpPr>
        <p:spPr>
          <a:xfrm>
            <a:off x="4165560" y="6248520"/>
            <a:ext cx="3860280" cy="475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7020DCC-AFDB-4B1D-8D59-92ED61EDDC87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gif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wmf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audio" Target="../media/audio1.wav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gif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wmf"/><Relationship Id="rId3" Type="http://schemas.openxmlformats.org/officeDocument/2006/relationships/image" Target="../media/image48.wmf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wmf"/><Relationship Id="rId3" Type="http://schemas.openxmlformats.org/officeDocument/2006/relationships/image" Target="../media/image51.wmf"/><Relationship Id="rId4" Type="http://schemas.openxmlformats.org/officeDocument/2006/relationships/image" Target="../media/image52.wmf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wmf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wmf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wmf"/><Relationship Id="rId3" Type="http://schemas.openxmlformats.org/officeDocument/2006/relationships/image" Target="../media/image64.wmf"/><Relationship Id="rId4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wmf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wmf"/><Relationship Id="rId3" Type="http://schemas.openxmlformats.org/officeDocument/2006/relationships/image" Target="../media/image69.wmf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wmf"/><Relationship Id="rId3" Type="http://schemas.openxmlformats.org/officeDocument/2006/relationships/image" Target="../media/image72.wmf"/><Relationship Id="rId4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3.wmf"/><Relationship Id="rId2" Type="http://schemas.openxmlformats.org/officeDocument/2006/relationships/image" Target="../media/image74.wmf"/><Relationship Id="rId3" Type="http://schemas.openxmlformats.org/officeDocument/2006/relationships/slideLayout" Target="../slideLayouts/slideLayout3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image" Target="../media/image76.jpeg"/><Relationship Id="rId3" Type="http://schemas.openxmlformats.org/officeDocument/2006/relationships/slideLayout" Target="../slideLayouts/slideLayout3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wmf"/><Relationship Id="rId3" Type="http://schemas.openxmlformats.org/officeDocument/2006/relationships/image" Target="../media/image8.png"/><Relationship Id="rId4" Type="http://schemas.openxmlformats.org/officeDocument/2006/relationships/image" Target="../media/image9.wmf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wmf"/><Relationship Id="rId3" Type="http://schemas.openxmlformats.org/officeDocument/2006/relationships/image" Target="../media/image12.png"/><Relationship Id="rId4" Type="http://schemas.openxmlformats.org/officeDocument/2006/relationships/image" Target="../media/image13.wmf"/><Relationship Id="rId5" Type="http://schemas.openxmlformats.org/officeDocument/2006/relationships/image" Target="../media/image14.gif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2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74" name="Rectangle 2"/>
          <p:cNvSpPr/>
          <p:nvPr/>
        </p:nvSpPr>
        <p:spPr>
          <a:xfrm>
            <a:off x="495360" y="2041200"/>
            <a:ext cx="10973880" cy="1143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Stability and Fixed points of dynamical systems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75" name="TextBox 4"/>
          <p:cNvSpPr/>
          <p:nvPr/>
        </p:nvSpPr>
        <p:spPr>
          <a:xfrm>
            <a:off x="495360" y="4860360"/>
            <a:ext cx="618120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Daniel Arovas , Phys Dept., University of California, San Diego</a:t>
            </a: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Steven Strogatz : Nonlinear Dynamics and Chaos,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1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27" name="PlaceHolder 1"/>
          <p:cNvSpPr>
            <a:spLocks noGrp="1"/>
          </p:cNvSpPr>
          <p:nvPr>
            <p:ph/>
          </p:nvPr>
        </p:nvSpPr>
        <p:spPr>
          <a:xfrm>
            <a:off x="725040" y="1532160"/>
            <a:ext cx="10692360" cy="4876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For our first order initial value problem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an alternative is to compute approximate values of the solution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y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 = </a:t>
            </a:r>
            <a:r>
              <a:rPr b="0" i="1" lang="en-US" sz="2400" spc="-1" strike="noStrike">
                <a:solidFill>
                  <a:srgbClr val="000000"/>
                </a:solidFill>
                <a:latin typeface="Symbol"/>
                <a:ea typeface="Cambria"/>
              </a:rPr>
              <a:t>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(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) at a selected set of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-values. 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Ideally, the approximate solution values will be accompanied by error bounds that ensure the level of accuracy.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In this section, we examine the </a:t>
            </a: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tangent line method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, which is also called </a:t>
            </a: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Euler’s Method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. 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28" name="Object 2054"/>
              <p:cNvSpPr txBox="1"/>
              <p:nvPr/>
            </p:nvSpPr>
            <p:spPr>
              <a:xfrm>
                <a:off x="4856040" y="1954440"/>
                <a:ext cx="2752200" cy="426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𝑦</m:t>
                        </m:r>
                      </m:e>
                      <m:sup>
                        <m:r>
                          <m:t xml:space="preserve">′</m:t>
                        </m:r>
                      </m:sup>
                    </m:sSup>
                    <m:r>
                      <m:t xml:space="preserve">=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𝑡</m:t>
                        </m:r>
                        <m:r>
                          <m:t xml:space="preserve">,</m:t>
                        </m:r>
                        <m:r>
                          <m:t xml:space="preserve">𝑦</m:t>
                        </m:r>
                      </m:e>
                    </m:d>
                    <m:r>
                      <m:t xml:space="preserve">,</m:t>
                    </m:r>
                    <m:r>
                      <m:t xml:space="preserve">𝑦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,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29" name="Rectangle 2"/>
          <p:cNvSpPr/>
          <p:nvPr/>
        </p:nvSpPr>
        <p:spPr>
          <a:xfrm>
            <a:off x="2364120" y="54360"/>
            <a:ext cx="7886520" cy="7081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2125d7"/>
                </a:solidFill>
                <a:latin typeface="Cambria"/>
                <a:ea typeface="Cambria"/>
              </a:rPr>
              <a:t>Euler’s Method: Tangent Line Approximation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8" dur="indefinite" restart="never" nodeType="tmRoot">
          <p:childTnLst>
            <p:seq>
              <p:cTn id="59" dur="indefinite" nodeType="mainSeq">
                <p:childTnLst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10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5" dur="10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1000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" dur="1000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0" dur="1000" fill="hold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" dur="1000" fill="hold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76" dur="2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" dur="1000"/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2" dur="1000" fill="hold"/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" dur="1000" fill="hold"/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88" dur="500"/>
                                        <p:tgtEl>
                                          <p:spTgt spid="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1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31" name="PlaceHolder 1"/>
          <p:cNvSpPr>
            <a:spLocks noGrp="1"/>
          </p:cNvSpPr>
          <p:nvPr>
            <p:ph/>
          </p:nvPr>
        </p:nvSpPr>
        <p:spPr>
          <a:xfrm>
            <a:off x="840240" y="1636560"/>
            <a:ext cx="9677160" cy="4876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For the initial value problem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approximating solution:  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y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 = </a:t>
            </a:r>
            <a:r>
              <a:rPr b="0" i="1" lang="en-US" sz="2400" spc="-1" strike="noStrike">
                <a:solidFill>
                  <a:srgbClr val="000000"/>
                </a:solidFill>
                <a:latin typeface="Symbol"/>
                <a:ea typeface="Cambria"/>
              </a:rPr>
              <a:t>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(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) at initial point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.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The line tangent to solution at initial point is thus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Thus, if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1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 is close enough to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,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we can approximate </a:t>
            </a:r>
            <a:r>
              <a:rPr b="0" i="1" lang="en-US" sz="2400" spc="-1" strike="noStrike">
                <a:solidFill>
                  <a:srgbClr val="000000"/>
                </a:solidFill>
                <a:latin typeface="Symbol"/>
                <a:ea typeface="Cambria"/>
              </a:rPr>
              <a:t>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(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1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) by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2" name="Object 5"/>
              <p:cNvSpPr txBox="1"/>
              <p:nvPr/>
            </p:nvSpPr>
            <p:spPr>
              <a:xfrm>
                <a:off x="1902960" y="3637440"/>
                <a:ext cx="3525480" cy="414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𝑦</m:t>
                    </m:r>
                    <m:r>
                      <m:t xml:space="preserve">=</m:t>
                    </m:r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+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  <m:r>
                          <m:t xml:space="preserve">,</m:t>
                        </m:r>
                        <m:sSub>
                          <m:e>
                            <m:r>
                              <m:t xml:space="preserve">𝑦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𝑡</m:t>
                        </m:r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33" name="Object 11"/>
              <p:cNvSpPr txBox="1"/>
              <p:nvPr/>
            </p:nvSpPr>
            <p:spPr>
              <a:xfrm>
                <a:off x="3352680" y="2133720"/>
                <a:ext cx="4374000" cy="426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𝑦</m:t>
                        </m:r>
                      </m:e>
                      <m:sup>
                        <m:r>
                          <m:t xml:space="preserve">′</m:t>
                        </m:r>
                      </m:sup>
                    </m:sSup>
                    <m:r>
                      <m:t xml:space="preserve">=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𝑡</m:t>
                        </m:r>
                        <m:r>
                          <m:t xml:space="preserve">,</m:t>
                        </m:r>
                        <m:r>
                          <m:t xml:space="preserve">𝑦</m:t>
                        </m:r>
                      </m:e>
                    </m:d>
                    <m:r>
                      <m:t xml:space="preserve">,</m:t>
                    </m:r>
                    <m:r>
                      <m:t xml:space="preserve">𝑦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,</m:t>
                    </m:r>
                  </m:oMath>
                </a14:m>
              </a:p>
            </p:txBody>
          </p:sp>
        </mc:Choice>
        <mc:Fallback/>
      </mc:AlternateContent>
      <p:pic>
        <p:nvPicPr>
          <p:cNvPr id="234" name="Picture 12" descr=""/>
          <p:cNvPicPr/>
          <p:nvPr/>
        </p:nvPicPr>
        <p:blipFill>
          <a:blip r:embed="rId2"/>
          <a:srcRect l="0" t="0" r="0" b="30255"/>
          <a:stretch/>
        </p:blipFill>
        <p:spPr>
          <a:xfrm>
            <a:off x="6167160" y="3809160"/>
            <a:ext cx="4374000" cy="270396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235" name="Object 13"/>
              <p:cNvSpPr txBox="1"/>
              <p:nvPr/>
            </p:nvSpPr>
            <p:spPr>
              <a:xfrm>
                <a:off x="1309680" y="5435640"/>
                <a:ext cx="4453920" cy="414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+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  <m:r>
                          <m:t xml:space="preserve">,</m:t>
                        </m:r>
                        <m:sSub>
                          <m:e>
                            <m:r>
                              <m:t xml:space="preserve">𝑦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236" name="Rectangle 2"/>
          <p:cNvSpPr/>
          <p:nvPr/>
        </p:nvSpPr>
        <p:spPr>
          <a:xfrm>
            <a:off x="2364120" y="54360"/>
            <a:ext cx="7886520" cy="7081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2125d7"/>
                </a:solidFill>
                <a:latin typeface="Cambria"/>
                <a:ea typeface="Cambria"/>
              </a:rPr>
              <a:t>Euler’s Method: Tangent Line Approximation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95" dur="20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98" dur="2000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0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108" dur="500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3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4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5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20" dur="500"/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23" dur="500"/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28" dur="2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4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5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1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38" name="PlaceHolder 1"/>
          <p:cNvSpPr>
            <a:spLocks noGrp="1"/>
          </p:cNvSpPr>
          <p:nvPr>
            <p:ph/>
          </p:nvPr>
        </p:nvSpPr>
        <p:spPr>
          <a:xfrm>
            <a:off x="2364120" y="1523880"/>
            <a:ext cx="8076960" cy="4952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For a point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 close to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1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, we approximate </a:t>
            </a:r>
            <a:r>
              <a:rPr b="0" i="1" lang="en-US" sz="2400" spc="-1" strike="noStrike">
                <a:solidFill>
                  <a:srgbClr val="000000"/>
                </a:solidFill>
                <a:latin typeface="Symbol"/>
                <a:ea typeface="Cambria"/>
              </a:rPr>
              <a:t>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(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) using the line passing through (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1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,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y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1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) with slope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f</a:t>
            </a:r>
            <a:r>
              <a:rPr b="0" lang="en-US" sz="8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(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1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,</a:t>
            </a:r>
            <a:r>
              <a:rPr b="0" lang="en-US" sz="8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y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1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):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Thus we create a sequence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y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 of approximations to </a:t>
            </a:r>
            <a:r>
              <a:rPr b="0" i="1" lang="en-US" sz="2400" spc="-1" strike="noStrike">
                <a:solidFill>
                  <a:srgbClr val="000000"/>
                </a:solidFill>
                <a:latin typeface="Symbol"/>
                <a:ea typeface="Cambria"/>
              </a:rPr>
              <a:t>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(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):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where </a:t>
            </a:r>
            <a:r>
              <a:rPr b="0" i="1" lang="en-US" sz="1600" spc="-1" strike="noStrike">
                <a:solidFill>
                  <a:srgbClr val="0000ff"/>
                </a:solidFill>
                <a:latin typeface="Cambria"/>
                <a:ea typeface="Cambria"/>
              </a:rPr>
              <a:t>f</a:t>
            </a:r>
            <a:r>
              <a:rPr b="0" i="1" lang="en-US" sz="1600" spc="-1" strike="noStrike" baseline="-25000">
                <a:solidFill>
                  <a:srgbClr val="0000ff"/>
                </a:solidFill>
                <a:latin typeface="Cambria"/>
                <a:ea typeface="Cambria"/>
              </a:rPr>
              <a:t>n</a:t>
            </a:r>
            <a:r>
              <a:rPr b="0" lang="en-US" sz="1600" spc="-1" strike="noStrike">
                <a:solidFill>
                  <a:srgbClr val="0000ff"/>
                </a:solidFill>
                <a:latin typeface="Cambria"/>
                <a:ea typeface="Cambria"/>
              </a:rPr>
              <a:t> = </a:t>
            </a:r>
            <a:r>
              <a:rPr b="0" i="1" lang="en-US" sz="1600" spc="-1" strike="noStrike">
                <a:solidFill>
                  <a:srgbClr val="0000ff"/>
                </a:solidFill>
                <a:latin typeface="Cambria"/>
                <a:ea typeface="Cambria"/>
              </a:rPr>
              <a:t>f</a:t>
            </a:r>
            <a:r>
              <a:rPr b="0" lang="en-US" sz="1600" spc="-1" strike="noStrike">
                <a:solidFill>
                  <a:srgbClr val="0000ff"/>
                </a:solidFill>
                <a:latin typeface="Cambria"/>
                <a:ea typeface="Cambria"/>
              </a:rPr>
              <a:t> (</a:t>
            </a:r>
            <a:r>
              <a:rPr b="0" i="1" lang="en-US" sz="1600" spc="-1" strike="noStrike">
                <a:solidFill>
                  <a:srgbClr val="0000ff"/>
                </a:solidFill>
                <a:latin typeface="Cambria"/>
                <a:ea typeface="Cambria"/>
              </a:rPr>
              <a:t>t</a:t>
            </a:r>
            <a:r>
              <a:rPr b="0" i="1" lang="en-US" sz="1600" spc="-1" strike="noStrike" baseline="-25000">
                <a:solidFill>
                  <a:srgbClr val="0000ff"/>
                </a:solidFill>
                <a:latin typeface="Cambria"/>
                <a:ea typeface="Cambria"/>
              </a:rPr>
              <a:t>n</a:t>
            </a:r>
            <a:r>
              <a:rPr b="0" lang="en-US" sz="1600" spc="-1" strike="noStrike">
                <a:solidFill>
                  <a:srgbClr val="0000ff"/>
                </a:solidFill>
                <a:latin typeface="Cambria"/>
                <a:ea typeface="Cambria"/>
              </a:rPr>
              <a:t>, </a:t>
            </a:r>
            <a:r>
              <a:rPr b="0" i="1" lang="en-US" sz="1600" spc="-1" strike="noStrike">
                <a:solidFill>
                  <a:srgbClr val="0000ff"/>
                </a:solidFill>
                <a:latin typeface="Cambria"/>
                <a:ea typeface="Cambria"/>
              </a:rPr>
              <a:t>y</a:t>
            </a:r>
            <a:r>
              <a:rPr b="0" i="1" lang="en-US" sz="1600" spc="-1" strike="noStrike" baseline="-25000">
                <a:solidFill>
                  <a:srgbClr val="0000ff"/>
                </a:solidFill>
                <a:latin typeface="Cambria"/>
                <a:ea typeface="Cambria"/>
              </a:rPr>
              <a:t>n</a:t>
            </a:r>
            <a:r>
              <a:rPr b="0" lang="en-US" sz="1600" spc="-1" strike="noStrike">
                <a:solidFill>
                  <a:srgbClr val="0000ff"/>
                </a:solidFill>
                <a:latin typeface="Cambria"/>
                <a:ea typeface="Cambria"/>
              </a:rPr>
              <a:t>).  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For a uniform step size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h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 =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 –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n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-1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, Euler’s formula becomes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9" name="Object 7"/>
              <p:cNvSpPr txBox="1"/>
              <p:nvPr/>
            </p:nvSpPr>
            <p:spPr>
              <a:xfrm>
                <a:off x="3385800" y="3292920"/>
                <a:ext cx="4240080" cy="1649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𝑓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⋅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40" name="Object 9"/>
              <p:cNvSpPr txBox="1"/>
              <p:nvPr/>
            </p:nvSpPr>
            <p:spPr>
              <a:xfrm>
                <a:off x="4038480" y="2356200"/>
                <a:ext cx="4240080" cy="383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+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  <m:r>
                          <m:t xml:space="preserve">,</m:t>
                        </m:r>
                        <m:sSub>
                          <m:e>
                            <m:r>
                              <m:t xml:space="preserve">𝑦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</m:e>
                    </m:d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41" name="Object 11"/>
              <p:cNvSpPr txBox="1"/>
              <p:nvPr/>
            </p:nvSpPr>
            <p:spPr>
              <a:xfrm>
                <a:off x="4697640" y="5866200"/>
                <a:ext cx="3580920" cy="456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𝑛</m:t>
                        </m:r>
                        <m:r>
                          <m:t xml:space="preserve">+</m:t>
                        </m:r>
                        <m:r>
                          <m:t xml:space="preserve">1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𝑛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𝑓</m:t>
                        </m:r>
                      </m:e>
                      <m:sub>
                        <m:r>
                          <m:t xml:space="preserve">𝑛</m:t>
                        </m:r>
                      </m:sub>
                    </m:sSub>
                    <m:r>
                      <m:t xml:space="preserve">h</m:t>
                    </m:r>
                    <m:r>
                      <m:t xml:space="preserve">,</m:t>
                    </m:r>
                    <m:r>
                      <m:t xml:space="preserve">𝑛</m:t>
                    </m:r>
                    <m:r>
                      <m:t xml:space="preserve">=</m:t>
                    </m:r>
                    <m:r>
                      <m:t xml:space="preserve">0</m:t>
                    </m:r>
                    <m:r>
                      <m:t xml:space="preserve">,</m:t>
                    </m:r>
                    <m:r>
                      <m:t xml:space="preserve">1</m:t>
                    </m:r>
                    <m:r>
                      <m:t xml:space="preserve">,</m:t>
                    </m:r>
                    <m:r>
                      <m:t xml:space="preserve">2</m:t>
                    </m:r>
                    <m:r>
                      <m:t xml:space="preserve">,</m:t>
                    </m:r>
                    <m:r>
                      <m:t xml:space="preserve">…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42" name="PlaceHolder 2"/>
          <p:cNvSpPr>
            <a:spLocks noGrp="1"/>
          </p:cNvSpPr>
          <p:nvPr>
            <p:ph type="title"/>
          </p:nvPr>
        </p:nvSpPr>
        <p:spPr>
          <a:xfrm>
            <a:off x="2152800" y="125280"/>
            <a:ext cx="7886520" cy="708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2125d7"/>
                </a:solidFill>
                <a:latin typeface="Cambria"/>
                <a:ea typeface="Cambria"/>
              </a:rPr>
              <a:t>Euler’s Method: Tangent Line Approximation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1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779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Numerical errors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920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Discretization error: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Error resulting from the computation of quantities that have been calculated using an approximation to the true solution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We may neglect higher order terms for example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This error is sometimes called </a:t>
            </a:r>
            <a:r>
              <a:rPr b="0" lang="en-US" sz="2800" spc="-1" strike="noStrike">
                <a:solidFill>
                  <a:srgbClr val="0000ff"/>
                </a:solidFill>
                <a:latin typeface="Cambria"/>
                <a:ea typeface="Cambria"/>
              </a:rPr>
              <a:t>truncation error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Unavoidable problem in numerical integration work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Would occur even in the presence of infinite precision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Round-off error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Result of finite precision arithmetic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3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47" name="Rectangle 2"/>
          <p:cNvSpPr/>
          <p:nvPr/>
        </p:nvSpPr>
        <p:spPr>
          <a:xfrm>
            <a:off x="460080" y="83160"/>
            <a:ext cx="10973880" cy="1143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Euler’s Method: Model 1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248" name="Picture 8" descr="Chart&#10;&#10;Description automatically generated"/>
          <p:cNvPicPr/>
          <p:nvPr/>
        </p:nvPicPr>
        <p:blipFill>
          <a:blip r:embed="rId2"/>
          <a:stretch/>
        </p:blipFill>
        <p:spPr>
          <a:xfrm>
            <a:off x="460080" y="1536480"/>
            <a:ext cx="4872240" cy="3654000"/>
          </a:xfrm>
          <a:prstGeom prst="rect">
            <a:avLst/>
          </a:prstGeom>
          <a:ln w="0">
            <a:noFill/>
          </a:ln>
        </p:spPr>
      </p:pic>
      <p:sp>
        <p:nvSpPr>
          <p:cNvPr id="249" name="Straight Arrow Connector 9"/>
          <p:cNvSpPr/>
          <p:nvPr/>
        </p:nvSpPr>
        <p:spPr>
          <a:xfrm flipH="1">
            <a:off x="10004760" y="2125440"/>
            <a:ext cx="592920" cy="138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TextBox 11"/>
          <p:cNvSpPr/>
          <p:nvPr/>
        </p:nvSpPr>
        <p:spPr>
          <a:xfrm>
            <a:off x="6161760" y="1226520"/>
            <a:ext cx="4784040" cy="63990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Menlo"/>
              </a:rPr>
              <a:t>x0=0.2;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Menlo"/>
              </a:rPr>
              <a:t>y0=[x0];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8013"/>
                </a:solidFill>
                <a:latin typeface="Menlo"/>
              </a:rPr>
              <a:t>%[t,y]=ode45(@(t,y) stability_ex1(t,y,a,b),[0,tspan], y0);%[ 2.5 0 1 0]);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Menlo"/>
              </a:rPr>
              <a:t>init = [x0 y0]; </a:t>
            </a:r>
            <a:r>
              <a:rPr b="0" lang="en-IN" sz="1800" spc="-1" strike="noStrike">
                <a:solidFill>
                  <a:srgbClr val="008013"/>
                </a:solidFill>
                <a:latin typeface="Menlo"/>
              </a:rPr>
              <a:t>% y0 = [v0, w0]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Menlo"/>
              </a:rPr>
              <a:t>t = linspace(0,10,500)';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8013"/>
                </a:solidFill>
                <a:latin typeface="Menlo"/>
              </a:rPr>
              <a:t>% Runge-Kutta 4th-Order Algorithm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Menlo"/>
              </a:rPr>
              <a:t>y_euler = zeros(length(t), 2);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Menlo"/>
              </a:rPr>
              <a:t>y_euler(1, :) = init;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Menlo"/>
              </a:rPr>
              <a:t>h = t(2)-t(1);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e00ff"/>
                </a:solidFill>
                <a:latin typeface="Menlo"/>
              </a:rPr>
              <a:t>for </a:t>
            </a:r>
            <a:r>
              <a:rPr b="0" lang="en-IN" sz="1800" spc="-1" strike="noStrike">
                <a:solidFill>
                  <a:srgbClr val="000000"/>
                </a:solidFill>
                <a:latin typeface="Menlo"/>
              </a:rPr>
              <a:t>i = 2:length(t)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Menlo"/>
              </a:rPr>
              <a:t>k1 =stability_ex1(t(i-1), y_euler(i-1, :),a,b);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Menlo"/>
              </a:rPr>
              <a:t>y_euler(i, :) = y_euler(i-1, :)+h*k1;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e00ff"/>
                </a:solidFill>
                <a:latin typeface="Menlo"/>
              </a:rPr>
              <a:t>End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e00ff"/>
                </a:solidFill>
                <a:latin typeface="Menlo"/>
              </a:rPr>
              <a:t>function </a:t>
            </a:r>
            <a:r>
              <a:rPr b="0" lang="es-ES" sz="1800" spc="-1" strike="noStrike">
                <a:solidFill>
                  <a:srgbClr val="000000"/>
                </a:solidFill>
                <a:latin typeface="Menlo"/>
              </a:rPr>
              <a:t>[yprime] = stability_ex1(t,y,a,b)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Menlo"/>
              </a:rPr>
              <a:t>y_prime=zeros(1,1);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Menlo"/>
              </a:rPr>
              <a:t>yprime(1) = a-b*y(1);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Menlo"/>
              </a:rPr>
              <a:t>yprime=yprime';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ES" sz="1800" spc="-1" strike="noStrike">
                <a:solidFill>
                  <a:srgbClr val="0e00ff"/>
                </a:solidFill>
                <a:latin typeface="Menlo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3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52" name="Rectangle 2"/>
          <p:cNvSpPr/>
          <p:nvPr/>
        </p:nvSpPr>
        <p:spPr>
          <a:xfrm>
            <a:off x="460080" y="83160"/>
            <a:ext cx="10973880" cy="1143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Stability and Fixed points of dynamical systems (linear stability analysis)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3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54" name="Rectangle 2"/>
          <p:cNvSpPr/>
          <p:nvPr/>
        </p:nvSpPr>
        <p:spPr>
          <a:xfrm>
            <a:off x="460080" y="83160"/>
            <a:ext cx="10973880" cy="1143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Stability and Fixed points of dynamical systems (linear stability analysis)</a:t>
            </a:r>
            <a:endParaRPr b="0" lang="en-IN" sz="40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5" name="TextBox 2"/>
              <p:cNvSpPr txBox="1"/>
              <p:nvPr/>
            </p:nvSpPr>
            <p:spPr>
              <a:xfrm>
                <a:off x="1297080" y="1426680"/>
                <a:ext cx="114192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˙"/>
                      </m:accPr>
                      <m:e>
                        <m:r>
                          <m:t xml:space="preserve">𝑢</m:t>
                        </m:r>
                      </m:e>
                    </m:acc>
                    <m:r>
                      <m:t xml:space="preserve">=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𝑢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256" name="TextBox 9"/>
          <p:cNvSpPr/>
          <p:nvPr/>
        </p:nvSpPr>
        <p:spPr>
          <a:xfrm>
            <a:off x="2986200" y="1467360"/>
            <a:ext cx="366480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Perturbing around the fixed points: 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7" name="TextBox 10"/>
              <p:cNvSpPr txBox="1"/>
              <p:nvPr/>
            </p:nvSpPr>
            <p:spPr>
              <a:xfrm>
                <a:off x="2967120" y="2022480"/>
                <a:ext cx="6576480" cy="652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˙"/>
                      </m:accPr>
                      <m:e>
                        <m:r>
                          <m:t xml:space="preserve">𝑢</m:t>
                        </m:r>
                      </m:e>
                    </m:acc>
                    <m:r>
                      <m:t xml:space="preserve">+</m:t>
                    </m:r>
                    <m:acc>
                      <m:accPr>
                        <m:chr m:val="˙"/>
                      </m:accPr>
                      <m:e>
                        <m:r>
                          <m:t xml:space="preserve">𝜖</m:t>
                        </m:r>
                      </m:e>
                    </m:acc>
                    <m:r>
                      <m:t xml:space="preserve">=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𝑢</m:t>
                        </m:r>
                        <m:r>
                          <m:t xml:space="preserve">+</m:t>
                        </m:r>
                        <m:r>
                          <m:t xml:space="preserve">𝜖</m:t>
                        </m:r>
                      </m:e>
                    </m:d>
                    <m:sSub>
                      <m:e>
                        <m:d>
                          <m:dPr>
                            <m:begChr m:val=""/>
                            <m:endChr m:val="|"/>
                          </m:dPr>
                        </m:d>
                      </m:e>
                      <m:sub>
                        <m:r>
                          <m:t xml:space="preserve">𝑢</m:t>
                        </m:r>
                        <m:r>
                          <m:t xml:space="preserve">=</m:t>
                        </m:r>
                        <m:sSup>
                          <m:e>
                            <m:r>
                              <m:t xml:space="preserve">𝑢</m:t>
                            </m:r>
                          </m:e>
                          <m:sup>
                            <m:r>
                              <m:t xml:space="preserve">∗</m:t>
                            </m:r>
                          </m:sup>
                        </m:sSup>
                      </m:sub>
                    </m:sSub>
                    <m:r>
                      <m:t xml:space="preserve">=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𝑢</m:t>
                            </m:r>
                          </m:e>
                          <m:sup>
                            <m:r>
                              <m:t xml:space="preserve">∗</m:t>
                            </m:r>
                          </m:sup>
                        </m:sSup>
                      </m:e>
                    </m:d>
                    <m:r>
                      <m:t xml:space="preserve">+</m:t>
                    </m:r>
                    <m:r>
                      <m:t xml:space="preserve">𝜖</m:t>
                    </m:r>
                    <m:sSup>
                      <m:e>
                        <m:r>
                          <m:t xml:space="preserve">𝑓</m:t>
                        </m:r>
                      </m:e>
                      <m:sup>
                        <m:r>
                          <m:t xml:space="preserve">′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𝑢</m:t>
                            </m:r>
                          </m:e>
                          <m:sup>
                            <m:r>
                              <m:t xml:space="preserve">∗</m:t>
                            </m:r>
                          </m:sup>
                        </m:sSup>
                      </m:e>
                    </m:d>
                    <m:r>
                      <m:t xml:space="preserve">+</m:t>
                    </m:r>
                    <m:f>
                      <m:num>
                        <m:sSup>
                          <m:e>
                            <m:r>
                              <m:t xml:space="preserve">𝜖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num>
                      <m:den>
                        <m:r>
                          <m:t xml:space="preserve">2</m:t>
                        </m:r>
                        <m:r>
                          <m:t xml:space="preserve">!</m:t>
                        </m:r>
                      </m:den>
                    </m:f>
                    <m:sSup>
                      <m:e>
                        <m:r>
                          <m:t xml:space="preserve">𝑓</m:t>
                        </m:r>
                      </m:e>
                      <m:sup>
                        <m:r>
                          <m:t xml:space="preserve">′</m:t>
                        </m:r>
                        <m:r>
                          <m:t xml:space="preserve">′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𝑢</m:t>
                            </m:r>
                          </m:e>
                          <m:sup>
                            <m:r>
                              <m:t xml:space="preserve">∗</m:t>
                            </m:r>
                          </m:sup>
                        </m:sSup>
                      </m:e>
                    </m:d>
                    <m:r>
                      <m:t xml:space="preserve">+</m:t>
                    </m:r>
                    <m:r>
                      <m:t xml:space="preserve">𝑂</m:t>
                    </m:r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𝜖</m:t>
                            </m:r>
                          </m:e>
                          <m:sup>
                            <m:r>
                              <m:t xml:space="preserve">3</m:t>
                            </m:r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3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59" name="Rectangle 2"/>
          <p:cNvSpPr/>
          <p:nvPr/>
        </p:nvSpPr>
        <p:spPr>
          <a:xfrm>
            <a:off x="460080" y="83160"/>
            <a:ext cx="10973880" cy="1143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Stability and Fixed points of dynamical systems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260" name="Picture 5" descr=""/>
          <p:cNvPicPr/>
          <p:nvPr/>
        </p:nvPicPr>
        <p:blipFill>
          <a:blip r:embed="rId2"/>
          <a:srcRect l="0" t="64384" r="0" b="0"/>
          <a:stretch/>
        </p:blipFill>
        <p:spPr>
          <a:xfrm>
            <a:off x="1201680" y="5848560"/>
            <a:ext cx="9597960" cy="70380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261" name="TextBox 2"/>
              <p:cNvSpPr txBox="1"/>
              <p:nvPr/>
            </p:nvSpPr>
            <p:spPr>
              <a:xfrm>
                <a:off x="1297080" y="1426680"/>
                <a:ext cx="114192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˙"/>
                      </m:accPr>
                      <m:e>
                        <m:r>
                          <m:t xml:space="preserve">𝑢</m:t>
                        </m:r>
                      </m:e>
                    </m:acc>
                    <m:r>
                      <m:t xml:space="preserve">=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𝑢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262" name="TextBox 9"/>
          <p:cNvSpPr/>
          <p:nvPr/>
        </p:nvSpPr>
        <p:spPr>
          <a:xfrm>
            <a:off x="2994120" y="1467360"/>
            <a:ext cx="545256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Perturbing (small and linear) around the fixed points: 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63" name="TextBox 10"/>
              <p:cNvSpPr txBox="1"/>
              <p:nvPr/>
            </p:nvSpPr>
            <p:spPr>
              <a:xfrm>
                <a:off x="2658600" y="2315160"/>
                <a:ext cx="6576480" cy="652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˙"/>
                      </m:accPr>
                      <m:e>
                        <m:r>
                          <m:t xml:space="preserve">𝑢</m:t>
                        </m:r>
                      </m:e>
                    </m:acc>
                    <m:r>
                      <m:t xml:space="preserve">+</m:t>
                    </m:r>
                    <m:acc>
                      <m:accPr>
                        <m:chr m:val="˙"/>
                      </m:accPr>
                      <m:e>
                        <m:r>
                          <m:t xml:space="preserve">𝜖</m:t>
                        </m:r>
                      </m:e>
                    </m:acc>
                    <m:r>
                      <m:t xml:space="preserve">=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𝑢</m:t>
                        </m:r>
                        <m:r>
                          <m:t xml:space="preserve">+</m:t>
                        </m:r>
                        <m:r>
                          <m:t xml:space="preserve">𝜖</m:t>
                        </m:r>
                      </m:e>
                    </m:d>
                    <m:sSub>
                      <m:e>
                        <m:d>
                          <m:dPr>
                            <m:begChr m:val=""/>
                            <m:endChr m:val="|"/>
                          </m:dPr>
                        </m:d>
                      </m:e>
                      <m:sub>
                        <m:r>
                          <m:t xml:space="preserve">𝑢</m:t>
                        </m:r>
                        <m:r>
                          <m:t xml:space="preserve">=</m:t>
                        </m:r>
                        <m:sSup>
                          <m:e>
                            <m:r>
                              <m:t xml:space="preserve">𝑢</m:t>
                            </m:r>
                          </m:e>
                          <m:sup>
                            <m:r>
                              <m:t xml:space="preserve">∗</m:t>
                            </m:r>
                          </m:sup>
                        </m:sSup>
                      </m:sub>
                    </m:sSub>
                    <m:r>
                      <m:t xml:space="preserve">=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𝑢</m:t>
                            </m:r>
                          </m:e>
                          <m:sup>
                            <m:r>
                              <m:t xml:space="preserve">∗</m:t>
                            </m:r>
                          </m:sup>
                        </m:sSup>
                      </m:e>
                    </m:d>
                    <m:r>
                      <m:t xml:space="preserve">+</m:t>
                    </m:r>
                    <m:r>
                      <m:t xml:space="preserve">𝜖</m:t>
                    </m:r>
                    <m:sSup>
                      <m:e>
                        <m:r>
                          <m:t xml:space="preserve">𝑓</m:t>
                        </m:r>
                      </m:e>
                      <m:sup>
                        <m:r>
                          <m:t xml:space="preserve">′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𝑢</m:t>
                            </m:r>
                          </m:e>
                          <m:sup>
                            <m:r>
                              <m:t xml:space="preserve">∗</m:t>
                            </m:r>
                          </m:sup>
                        </m:sSup>
                      </m:e>
                    </m:d>
                    <m:r>
                      <m:t xml:space="preserve">+</m:t>
                    </m:r>
                    <m:f>
                      <m:num>
                        <m:sSup>
                          <m:e>
                            <m:r>
                              <m:t xml:space="preserve">𝜖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num>
                      <m:den>
                        <m:r>
                          <m:t xml:space="preserve">2</m:t>
                        </m:r>
                        <m:r>
                          <m:t xml:space="preserve">!</m:t>
                        </m:r>
                      </m:den>
                    </m:f>
                    <m:sSup>
                      <m:e>
                        <m:r>
                          <m:t xml:space="preserve">𝑓</m:t>
                        </m:r>
                      </m:e>
                      <m:sup>
                        <m:r>
                          <m:t xml:space="preserve">′</m:t>
                        </m:r>
                        <m:r>
                          <m:t xml:space="preserve">′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𝑢</m:t>
                            </m:r>
                          </m:e>
                          <m:sup>
                            <m:r>
                              <m:t xml:space="preserve">∗</m:t>
                            </m:r>
                          </m:sup>
                        </m:sSup>
                      </m:e>
                    </m:d>
                    <m:r>
                      <m:t xml:space="preserve">+</m:t>
                    </m:r>
                    <m:r>
                      <m:t xml:space="preserve">𝑂</m:t>
                    </m:r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𝜖</m:t>
                            </m:r>
                          </m:e>
                          <m:sup>
                            <m:r>
                              <m:t xml:space="preserve">3</m:t>
                            </m:r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64" name="TextBox 4"/>
              <p:cNvSpPr txBox="1"/>
              <p:nvPr/>
            </p:nvSpPr>
            <p:spPr>
              <a:xfrm>
                <a:off x="9592560" y="2457720"/>
                <a:ext cx="139932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˙"/>
                      </m:accPr>
                      <m:e>
                        <m:r>
                          <m:t xml:space="preserve">𝜖</m:t>
                        </m:r>
                      </m:e>
                    </m:acc>
                    <m:r>
                      <m:t xml:space="preserve">=</m:t>
                    </m:r>
                    <m:r>
                      <m:t xml:space="preserve">𝜖</m:t>
                    </m:r>
                    <m:sSup>
                      <m:e>
                        <m:r>
                          <m:t xml:space="preserve">𝑓</m:t>
                        </m:r>
                      </m:e>
                      <m:sup>
                        <m:r>
                          <m:t xml:space="preserve">′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𝑢</m:t>
                            </m:r>
                          </m:e>
                          <m:sup>
                            <m:r>
                              <m:t xml:space="preserve">∗</m:t>
                            </m:r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265" name="TextBox 11"/>
          <p:cNvSpPr/>
          <p:nvPr/>
        </p:nvSpPr>
        <p:spPr>
          <a:xfrm>
            <a:off x="3151800" y="3459960"/>
            <a:ext cx="5888520" cy="455400"/>
          </a:xfrm>
          <a:prstGeom prst="rect">
            <a:avLst/>
          </a:prstGeom>
          <a:solidFill>
            <a:srgbClr val="ffffff"/>
          </a:solidFill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The perturbation grows if </a:t>
            </a:r>
            <a:r>
              <a:rPr b="0" lang="en-IN" sz="2400" spc="-1" strike="noStrike">
                <a:solidFill>
                  <a:srgbClr val="000000"/>
                </a:solidFill>
                <a:latin typeface="Cambria"/>
                <a:ea typeface="Cambria"/>
              </a:rPr>
              <a:t> and decreases if 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6" name="TextBox 12"/>
          <p:cNvSpPr/>
          <p:nvPr/>
        </p:nvSpPr>
        <p:spPr>
          <a:xfrm>
            <a:off x="2915640" y="4069080"/>
            <a:ext cx="6360120" cy="1186920"/>
          </a:xfrm>
          <a:prstGeom prst="rect">
            <a:avLst/>
          </a:prstGeom>
          <a:solidFill>
            <a:srgbClr val="ffffff"/>
          </a:solidFill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Dropping higher order terms we obtain 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ff"/>
                </a:solidFill>
                <a:latin typeface="Cambria"/>
                <a:ea typeface="Cambria"/>
              </a:rPr>
              <a:t>  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Or  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6" dur="indefinite" restart="never" nodeType="tmRoot">
          <p:childTnLst>
            <p:seq>
              <p:cTn id="137" dur="indefinite" nodeType="mainSeq">
                <p:childTnLst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2" dur="1000"/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3" dur="1000" fill="hold"/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" dur="1000" fill="hold"/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9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0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1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1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604440" y="-806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68" name="TextBox 19"/>
          <p:cNvSpPr/>
          <p:nvPr/>
        </p:nvSpPr>
        <p:spPr>
          <a:xfrm>
            <a:off x="-115200" y="144360"/>
            <a:ext cx="11425680" cy="455400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Interpreting a differential equation as a vector field  Flows on the Line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904280" y="631440"/>
            <a:ext cx="6405840" cy="518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RC Circuit: Charging Capacitor (Model 2)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0" name="Object 4"/>
              <p:cNvSpPr txBox="1"/>
              <p:nvPr/>
            </p:nvSpPr>
            <p:spPr>
              <a:xfrm>
                <a:off x="4912920" y="1475280"/>
                <a:ext cx="2182320" cy="1123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𝑉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−</m:t>
                    </m:r>
                    <m:f>
                      <m:num>
                        <m:r>
                          <m:t xml:space="preserve">𝑞</m:t>
                        </m:r>
                      </m:num>
                      <m:den>
                        <m:r>
                          <m:t xml:space="preserve">𝐶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𝑖𝑅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71" name="Object 64"/>
              <p:cNvSpPr txBox="1"/>
              <p:nvPr/>
            </p:nvSpPr>
            <p:spPr>
              <a:xfrm>
                <a:off x="5029200" y="2803680"/>
                <a:ext cx="1949760" cy="685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𝑅</m:t>
                    </m:r>
                    <m:f>
                      <m:num>
                        <m:r>
                          <m:t xml:space="preserve">𝑑𝑞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sSub>
                      <m:e>
                        <m:r>
                          <m:t xml:space="preserve">𝑉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−</m:t>
                    </m:r>
                    <m:f>
                      <m:num>
                        <m:r>
                          <m:t xml:space="preserve">𝑞</m:t>
                        </m:r>
                      </m:num>
                      <m:den>
                        <m:r>
                          <m:t xml:space="preserve">𝐶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grpSp>
        <p:nvGrpSpPr>
          <p:cNvPr id="272" name="Group 6175"/>
          <p:cNvGrpSpPr/>
          <p:nvPr/>
        </p:nvGrpSpPr>
        <p:grpSpPr>
          <a:xfrm>
            <a:off x="607320" y="1150560"/>
            <a:ext cx="4029480" cy="2602800"/>
            <a:chOff x="607320" y="1150560"/>
            <a:chExt cx="4029480" cy="2602800"/>
          </a:xfrm>
        </p:grpSpPr>
        <p:pic>
          <p:nvPicPr>
            <p:cNvPr id="273" name="Picture 6176" descr=""/>
            <p:cNvPicPr/>
            <p:nvPr/>
          </p:nvPicPr>
          <p:blipFill>
            <a:blip r:embed="rId2"/>
            <a:stretch/>
          </p:blipFill>
          <p:spPr>
            <a:xfrm>
              <a:off x="607320" y="1150560"/>
              <a:ext cx="4029480" cy="2602800"/>
            </a:xfrm>
            <a:prstGeom prst="rect">
              <a:avLst/>
            </a:prstGeom>
            <a:ln w="0">
              <a:noFill/>
            </a:ln>
          </p:spPr>
        </p:pic>
        <mc:AlternateContent>
          <mc:Choice xmlns:a14="http://schemas.microsoft.com/office/drawing/2010/main" Requires="a14">
            <p:sp>
              <p:nvSpPr>
                <p:cNvPr id="274" name="TextBox 6177"/>
                <p:cNvSpPr txBox="1"/>
                <p:nvPr/>
              </p:nvSpPr>
              <p:spPr>
                <a:xfrm>
                  <a:off x="779040" y="1884600"/>
                  <a:ext cx="470880" cy="52272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sSub>
                        <m:e>
                          <m:r>
                            <m:t xml:space="preserve">𝑽</m:t>
                          </m:r>
                        </m:e>
                        <m:sub>
                          <m:r>
                            <m:t xml:space="preserve">𝟎</m:t>
                          </m:r>
                        </m:sub>
                      </m:sSub>
                    </m:oMath>
                  </a14:m>
                </a:p>
              </p:txBody>
            </p:sp>
          </mc:Choice>
          <mc:Fallback/>
        </mc:AlternateContent>
      </p:grpSp>
      <p:sp>
        <p:nvSpPr>
          <p:cNvPr id="275" name="TextBox 2"/>
          <p:cNvSpPr/>
          <p:nvPr/>
        </p:nvSpPr>
        <p:spPr>
          <a:xfrm>
            <a:off x="7576200" y="1952640"/>
            <a:ext cx="389880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Q: What will be the asymptotic value of ?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1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604440" y="-806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77" name="TextBox 19"/>
          <p:cNvSpPr/>
          <p:nvPr/>
        </p:nvSpPr>
        <p:spPr>
          <a:xfrm>
            <a:off x="-115200" y="144360"/>
            <a:ext cx="11425680" cy="455400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Interpreting a differential equation as a vector field  Flows on the Line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904280" y="631440"/>
            <a:ext cx="6405840" cy="518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RC Circuit: Charging Capacitor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9" name="Object 4"/>
              <p:cNvSpPr txBox="1"/>
              <p:nvPr/>
            </p:nvSpPr>
            <p:spPr>
              <a:xfrm>
                <a:off x="4912920" y="1475280"/>
                <a:ext cx="2182320" cy="1123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𝑉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−</m:t>
                    </m:r>
                    <m:f>
                      <m:num>
                        <m:r>
                          <m:t xml:space="preserve">𝑞</m:t>
                        </m:r>
                      </m:num>
                      <m:den>
                        <m:r>
                          <m:t xml:space="preserve">𝐶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𝑖𝑅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80" name="Object 64"/>
              <p:cNvSpPr txBox="1"/>
              <p:nvPr/>
            </p:nvSpPr>
            <p:spPr>
              <a:xfrm>
                <a:off x="5029200" y="2803680"/>
                <a:ext cx="1949760" cy="685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𝑅</m:t>
                    </m:r>
                    <m:f>
                      <m:num>
                        <m:r>
                          <m:t xml:space="preserve">𝑑𝑞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sSub>
                      <m:e>
                        <m:r>
                          <m:t xml:space="preserve">𝑉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−</m:t>
                    </m:r>
                    <m:f>
                      <m:num>
                        <m:r>
                          <m:t xml:space="preserve">𝑞</m:t>
                        </m:r>
                      </m:num>
                      <m:den>
                        <m:r>
                          <m:t xml:space="preserve">𝐶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81" name="Object 67"/>
              <p:cNvSpPr txBox="1"/>
              <p:nvPr/>
            </p:nvSpPr>
            <p:spPr>
              <a:xfrm>
                <a:off x="7773840" y="2175480"/>
                <a:ext cx="2629440" cy="828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nary>
                      <m:naryPr>
                        <m:chr m:val="∫"/>
                      </m:naryPr>
                      <m:sub>
                        <m:r>
                          <m:t xml:space="preserve">0</m:t>
                        </m:r>
                      </m:sub>
                      <m:sup>
                        <m:r>
                          <m:t xml:space="preserve">𝑞</m:t>
                        </m:r>
                      </m:sup>
                      <m:e>
                        <m:f>
                          <m:num>
                            <m:r>
                              <m:t xml:space="preserve">𝑑𝑞</m:t>
                            </m:r>
                          </m:num>
                          <m:den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𝐶</m:t>
                                </m:r>
                                <m:sSub>
                                  <m:e>
                                    <m:r>
                                      <m:t xml:space="preserve">𝑉</m:t>
                                    </m:r>
                                  </m:e>
                                  <m:sub>
                                    <m:r>
                                      <m:t xml:space="preserve">𝟎</m:t>
                                    </m:r>
                                  </m:sub>
                                </m:sSub>
                                <m:r>
                                  <m:t xml:space="preserve">−</m:t>
                                </m:r>
                                <m:r>
                                  <m:t xml:space="preserve">𝑞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m:t xml:space="preserve">=</m:t>
                    </m:r>
                    <m:nary>
                      <m:naryPr>
                        <m:chr m:val="∫"/>
                      </m:naryPr>
                      <m:sub>
                        <m:r>
                          <m:t xml:space="preserve">𝑜</m:t>
                        </m:r>
                      </m:sub>
                      <m:sup>
                        <m:r>
                          <m:t xml:space="preserve">𝑡</m:t>
                        </m:r>
                      </m:sup>
                      <m:e>
                        <m:f>
                          <m:num>
                            <m:r>
                              <m:t xml:space="preserve">𝑑𝑡</m:t>
                            </m:r>
                          </m:num>
                          <m:den>
                            <m:r>
                              <m:t xml:space="preserve">𝑅𝐶</m:t>
                            </m:r>
                          </m:den>
                        </m:f>
                      </m:e>
                    </m:nary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82" name="Object 65"/>
              <p:cNvSpPr txBox="1"/>
              <p:nvPr/>
            </p:nvSpPr>
            <p:spPr>
              <a:xfrm>
                <a:off x="7713000" y="3404520"/>
                <a:ext cx="3520440" cy="685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ln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𝐶</m:t>
                        </m:r>
                        <m:sSub>
                          <m:e>
                            <m:r>
                              <m:t xml:space="preserve">𝑉</m:t>
                            </m:r>
                          </m:e>
                          <m:sub>
                            <m:r>
                              <m:t xml:space="preserve">𝟎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𝑞</m:t>
                        </m:r>
                      </m:e>
                    </m:d>
                    <m:r>
                      <m:t xml:space="preserve">−</m:t>
                    </m:r>
                    <m:r>
                      <m:t xml:space="preserve">ln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𝐶</m:t>
                        </m:r>
                        <m:sSub>
                          <m:e>
                            <m:r>
                              <m:t xml:space="preserve">𝑽</m:t>
                            </m:r>
                          </m:e>
                          <m:sub>
                            <m:r>
                              <m:t xml:space="preserve">𝟎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−</m:t>
                        </m:r>
                        <m:r>
                          <m:t xml:space="preserve">𝑡</m:t>
                        </m:r>
                      </m:num>
                      <m:den>
                        <m:r>
                          <m:t xml:space="preserve">𝑅𝐶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83" name="Object 66"/>
              <p:cNvSpPr txBox="1"/>
              <p:nvPr/>
            </p:nvSpPr>
            <p:spPr>
              <a:xfrm>
                <a:off x="8107560" y="4243320"/>
                <a:ext cx="2612880" cy="678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ln</m:t>
                    </m:r>
                    <m:f>
                      <m:num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𝐶</m:t>
                            </m:r>
                            <m:sSub>
                              <m:e>
                                <m:r>
                                  <m:t xml:space="preserve">𝑉</m:t>
                                </m:r>
                              </m:e>
                              <m:sub>
                                <m:r>
                                  <m:t xml:space="preserve">𝟎</m:t>
                                </m:r>
                              </m:sub>
                            </m:sSub>
                            <m:r>
                              <m:t xml:space="preserve">−</m:t>
                            </m:r>
                            <m:r>
                              <m:t xml:space="preserve">𝑞</m:t>
                            </m:r>
                          </m:e>
                        </m:d>
                      </m:num>
                      <m:den>
                        <m:r>
                          <m:t xml:space="preserve">𝐶</m:t>
                        </m:r>
                        <m:sSub>
                          <m:e>
                            <m:r>
                              <m:t xml:space="preserve">𝑉</m:t>
                            </m:r>
                          </m:e>
                          <m:sub>
                            <m:r>
                              <m:t xml:space="preserve">𝟎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f>
                      <m:num>
                        <m:r>
                          <m:t xml:space="preserve">−</m:t>
                        </m:r>
                        <m:r>
                          <m:t xml:space="preserve">𝑡</m:t>
                        </m:r>
                      </m:num>
                      <m:den>
                        <m:r>
                          <m:t xml:space="preserve">𝑅𝐶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84" name="Object 67"/>
              <p:cNvSpPr txBox="1"/>
              <p:nvPr/>
            </p:nvSpPr>
            <p:spPr>
              <a:xfrm>
                <a:off x="3173400" y="5156280"/>
                <a:ext cx="3711240" cy="685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𝑞</m:t>
                    </m:r>
                    <m:r>
                      <m:t xml:space="preserve">=</m:t>
                    </m:r>
                    <m:r>
                      <m:t xml:space="preserve">𝐶</m:t>
                    </m:r>
                    <m:sSub>
                      <m:e>
                        <m:r>
                          <m:t xml:space="preserve">𝑉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1</m:t>
                        </m:r>
                        <m:r>
                          <m:t xml:space="preserve">−</m:t>
                        </m:r>
                        <m:sSup>
                          <m:e>
                            <m:r>
                              <m:t xml:space="preserve">𝑒</m:t>
                            </m:r>
                          </m:e>
                          <m:sup>
                            <m:r>
                              <m:t xml:space="preserve">−</m:t>
                            </m:r>
                            <m:f>
                              <m:fPr>
                                <m:type m:val="lin"/>
                              </m:fPr>
                              <m:num>
                                <m:r>
                                  <m:t xml:space="preserve">𝑡</m:t>
                                </m:r>
                              </m:num>
                              <m:den>
                                <m:r>
                                  <m:t xml:space="preserve">𝑅𝐶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285" name="Text Box 66"/>
          <p:cNvSpPr/>
          <p:nvPr/>
        </p:nvSpPr>
        <p:spPr>
          <a:xfrm>
            <a:off x="0" y="4011480"/>
            <a:ext cx="641376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At time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6" name="Text Box 67"/>
          <p:cNvSpPr/>
          <p:nvPr/>
        </p:nvSpPr>
        <p:spPr>
          <a:xfrm>
            <a:off x="0" y="4411800"/>
            <a:ext cx="641376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At time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7" name="Text Box 68"/>
          <p:cNvSpPr/>
          <p:nvPr/>
        </p:nvSpPr>
        <p:spPr>
          <a:xfrm>
            <a:off x="51120" y="6054480"/>
            <a:ext cx="7538400" cy="54828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miter/>
          </a:ln>
          <a:effectLst>
            <a:outerShdw algn="ctr" dir="2700000" dist="107423" rotWithShape="0">
              <a:schemeClr val="bg2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137160" bIns="13716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The charge </a:t>
            </a:r>
            <a:r>
              <a:rPr b="0" i="1" lang="en-US" sz="1800" spc="-1" strike="noStrike">
                <a:solidFill>
                  <a:srgbClr val="ff3300"/>
                </a:solidFill>
                <a:latin typeface="Cambria"/>
                <a:ea typeface="Cambria"/>
              </a:rPr>
              <a:t>q</a:t>
            </a: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 rises from </a:t>
            </a:r>
            <a:r>
              <a:rPr b="0" lang="en-US" sz="1800" spc="-1" strike="noStrike">
                <a:solidFill>
                  <a:srgbClr val="ff3300"/>
                </a:solidFill>
                <a:latin typeface="Cambria"/>
                <a:ea typeface="Cambria"/>
              </a:rPr>
              <a:t>zero</a:t>
            </a: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 initially to its maximum value  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288" name="Group 2"/>
          <p:cNvGrpSpPr/>
          <p:nvPr/>
        </p:nvGrpSpPr>
        <p:grpSpPr>
          <a:xfrm>
            <a:off x="607320" y="1150560"/>
            <a:ext cx="4029480" cy="2602800"/>
            <a:chOff x="607320" y="1150560"/>
            <a:chExt cx="4029480" cy="2602800"/>
          </a:xfrm>
        </p:grpSpPr>
        <p:pic>
          <p:nvPicPr>
            <p:cNvPr id="289" name="Picture 4" descr=""/>
            <p:cNvPicPr/>
            <p:nvPr/>
          </p:nvPicPr>
          <p:blipFill>
            <a:blip r:embed="rId2"/>
            <a:stretch/>
          </p:blipFill>
          <p:spPr>
            <a:xfrm>
              <a:off x="607320" y="1150560"/>
              <a:ext cx="4029480" cy="2602800"/>
            </a:xfrm>
            <a:prstGeom prst="rect">
              <a:avLst/>
            </a:prstGeom>
            <a:ln w="0">
              <a:noFill/>
            </a:ln>
          </p:spPr>
        </p:pic>
        <mc:AlternateContent>
          <mc:Choice xmlns:a14="http://schemas.microsoft.com/office/drawing/2010/main" Requires="a14">
            <p:sp>
              <p:nvSpPr>
                <p:cNvPr id="290" name="TextBox 6"/>
                <p:cNvSpPr txBox="1"/>
                <p:nvPr/>
              </p:nvSpPr>
              <p:spPr>
                <a:xfrm>
                  <a:off x="779040" y="1884600"/>
                  <a:ext cx="470880" cy="52272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sSub>
                        <m:e>
                          <m:r>
                            <m:t xml:space="preserve">𝑽</m:t>
                          </m:r>
                        </m:e>
                        <m:sub>
                          <m:r>
                            <m:t xml:space="preserve">𝟎</m:t>
                          </m:r>
                        </m:sub>
                      </m:sSub>
                    </m:oMath>
                  </a14:m>
                </a:p>
              </p:txBody>
            </p:sp>
          </mc:Choice>
          <mc:Fallback/>
        </mc:AlternateContent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2" dur="indefinite" restart="never" nodeType="tmRoot">
          <p:childTnLst>
            <p:seq>
              <p:cTn id="153" dur="indefinite" nodeType="mainSeq">
                <p:childTnLst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158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6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68" dur="2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3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23" presetSubtype="52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3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4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5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6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udio isNarration="0">
                                      <p:cMediaNode showWhenStopped="1">
                                        <p:cTn>
                                          <p:stCondLst>
                                            <p:cond delay="0" evt="begin">
                                              <p:tn val="181"/>
                                            </p:cond>
                                          </p:stCondLst>
                                          <p:endCondLst>
                                            <p:cond delay="0" evt="onStopAudio"/>
                                          </p:endCondLst>
                                        </p:cTn>
                                        <p:tgtEl>
                                          <p:sndTgt r:embed="rId3" name="audio1.wav"/>
                                        </p:tgtEl>
                                      </p:cMediaNode>
                                    </p:audio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3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77" name="Rectangle 2"/>
          <p:cNvSpPr/>
          <p:nvPr/>
        </p:nvSpPr>
        <p:spPr>
          <a:xfrm>
            <a:off x="460080" y="83160"/>
            <a:ext cx="10973880" cy="1143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Stability and Fixed points of dynamical systems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178" name="Picture 4" descr=""/>
          <p:cNvPicPr/>
          <p:nvPr/>
        </p:nvPicPr>
        <p:blipFill>
          <a:blip r:embed="rId2"/>
          <a:srcRect l="0" t="0" r="0" b="48032"/>
          <a:stretch/>
        </p:blipFill>
        <p:spPr>
          <a:xfrm>
            <a:off x="2936880" y="1433520"/>
            <a:ext cx="7570080" cy="114372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179" name="TextBox 6"/>
              <p:cNvSpPr txBox="1"/>
              <p:nvPr/>
            </p:nvSpPr>
            <p:spPr>
              <a:xfrm>
                <a:off x="1220040" y="1433520"/>
                <a:ext cx="1090440" cy="525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𝑑𝑢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𝑢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1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496800" y="-536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92" name="TextBox 19"/>
          <p:cNvSpPr/>
          <p:nvPr/>
        </p:nvSpPr>
        <p:spPr>
          <a:xfrm>
            <a:off x="-115200" y="144360"/>
            <a:ext cx="11425680" cy="455400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Interpreting a differential equation as a vector field  Flows on the Line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93" name="Object 67"/>
          <p:cNvSpPr/>
          <p:nvPr/>
        </p:nvSpPr>
        <p:spPr>
          <a:xfrm>
            <a:off x="5199480" y="1449360"/>
            <a:ext cx="3711240" cy="6854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0000"/>
                </a:solidFill>
                <a:latin typeface="Cambria Math"/>
              </a:rPr>
              <a:t>Solution</a:t>
            </a:r>
            <a:r>
              <a:rPr b="0" i="1" lang="en-US" sz="3200" spc="-1" strike="noStrike">
                <a:solidFill>
                  <a:srgbClr val="ff0000"/>
                </a:solidFill>
                <a:latin typeface="Cambria Math"/>
              </a:rPr>
              <a:t> 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3200" spc="-1" strike="noStrike">
              <a:latin typeface="Arial"/>
            </a:endParaRPr>
          </a:p>
        </p:txBody>
      </p:sp>
      <p:grpSp>
        <p:nvGrpSpPr>
          <p:cNvPr id="294" name="Group 29"/>
          <p:cNvGrpSpPr/>
          <p:nvPr/>
        </p:nvGrpSpPr>
        <p:grpSpPr>
          <a:xfrm>
            <a:off x="5108400" y="2536200"/>
            <a:ext cx="5022360" cy="3766680"/>
            <a:chOff x="5108400" y="2536200"/>
            <a:chExt cx="5022360" cy="3766680"/>
          </a:xfrm>
        </p:grpSpPr>
        <p:pic>
          <p:nvPicPr>
            <p:cNvPr id="295" name="Picture 7" descr=""/>
            <p:cNvPicPr/>
            <p:nvPr/>
          </p:nvPicPr>
          <p:blipFill>
            <a:blip r:embed="rId2"/>
            <a:stretch/>
          </p:blipFill>
          <p:spPr>
            <a:xfrm>
              <a:off x="5108400" y="2536200"/>
              <a:ext cx="5022360" cy="3766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6" name="Straight Connector 10"/>
            <p:cNvSpPr/>
            <p:nvPr/>
          </p:nvSpPr>
          <p:spPr>
            <a:xfrm>
              <a:off x="6373440" y="3390120"/>
              <a:ext cx="3313440" cy="360"/>
            </a:xfrm>
            <a:prstGeom prst="line">
              <a:avLst/>
            </a:prstGeom>
            <a:ln w="38100">
              <a:solidFill>
                <a:srgbClr val="4472c4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97" name="Group 30"/>
          <p:cNvGrpSpPr/>
          <p:nvPr/>
        </p:nvGrpSpPr>
        <p:grpSpPr>
          <a:xfrm>
            <a:off x="-373320" y="783000"/>
            <a:ext cx="5236560" cy="3505680"/>
            <a:chOff x="-373320" y="783000"/>
            <a:chExt cx="5236560" cy="3505680"/>
          </a:xfrm>
        </p:grpSpPr>
        <p:sp>
          <p:nvSpPr>
            <p:cNvPr id="298" name="Object 64"/>
            <p:cNvSpPr/>
            <p:nvPr/>
          </p:nvSpPr>
          <p:spPr>
            <a:xfrm>
              <a:off x="1283040" y="1432440"/>
              <a:ext cx="2532960" cy="105840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rmAutofit/>
            </a:bodyPr>
            <a:p>
              <a:pPr>
                <a:lnSpc>
                  <a:spcPct val="100000"/>
                </a:lnSpc>
                <a:buNone/>
              </a:pPr>
              <a:endParaRPr b="0" lang="en-IN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IN" sz="1800" spc="-1" strike="noStrike">
                  <a:solidFill>
                    <a:srgbClr val="ff0000"/>
                  </a:solidFill>
                  <a:latin typeface="Calibri"/>
                </a:rPr>
                <a:t> </a:t>
              </a:r>
              <a:endParaRPr b="0" lang="en-IN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n-IN" sz="1800" spc="-1" strike="noStrike">
                <a:latin typeface="Arial"/>
              </a:endParaRPr>
            </a:p>
          </p:txBody>
        </p:sp>
        <p:pic>
          <p:nvPicPr>
            <p:cNvPr id="299" name="Picture 13" descr="Chart, line chart&#10;&#10;Description automatically generated"/>
            <p:cNvPicPr/>
            <p:nvPr/>
          </p:nvPicPr>
          <p:blipFill>
            <a:blip r:embed="rId3"/>
            <a:stretch/>
          </p:blipFill>
          <p:spPr>
            <a:xfrm>
              <a:off x="-373320" y="783000"/>
              <a:ext cx="4674240" cy="3505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0" name="Straight Arrow Connector 9"/>
            <p:cNvSpPr/>
            <p:nvPr/>
          </p:nvSpPr>
          <p:spPr>
            <a:xfrm flipH="1">
              <a:off x="3309120" y="1870200"/>
              <a:ext cx="749520" cy="1037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472c4"/>
              </a:solidFill>
              <a:tailEnd len="med" type="arrow" w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/>
          </p:style>
        </p:sp>
        <mc:AlternateContent>
          <mc:Choice xmlns:a14="http://schemas.microsoft.com/office/drawing/2010/main" Requires="a14">
            <p:sp>
              <p:nvSpPr>
                <p:cNvPr id="301" name="TextBox 14"/>
                <p:cNvSpPr txBox="1"/>
                <p:nvPr/>
              </p:nvSpPr>
              <p:spPr>
                <a:xfrm>
                  <a:off x="3046680" y="2400120"/>
                  <a:ext cx="460440" cy="36900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sSup>
                        <m:e>
                          <m:r>
                            <m:t xml:space="preserve">𝑞</m:t>
                          </m:r>
                        </m:e>
                        <m:sup>
                          <m:r>
                            <m:t xml:space="preserve">∗</m:t>
                          </m:r>
                        </m:sup>
                      </m:sSup>
                    </m:oMath>
                  </a14:m>
                </a:p>
              </p:txBody>
            </p:sp>
          </mc:Choice>
          <mc:Fallback/>
        </mc:AlternateContent>
        <mc:AlternateContent>
          <mc:Choice xmlns:a14="http://schemas.microsoft.com/office/drawing/2010/main" Requires="a14">
            <p:sp>
              <p:nvSpPr>
                <p:cNvPr id="302" name="TextBox 15"/>
                <p:cNvSpPr txBox="1"/>
                <p:nvPr/>
              </p:nvSpPr>
              <p:spPr>
                <a:xfrm>
                  <a:off x="-137880" y="939600"/>
                  <a:ext cx="694800" cy="36900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r>
                        <m:t xml:space="preserve">𝑓</m:t>
                      </m:r>
                      <m:d>
                        <m:dPr>
                          <m:begChr m:val="("/>
                          <m:endChr m:val=")"/>
                        </m:dPr>
                        <m:e>
                          <m:r>
                            <m:t xml:space="preserve">𝑞</m:t>
                          </m:r>
                        </m:e>
                      </m:d>
                    </m:oMath>
                  </a14:m>
                </a:p>
              </p:txBody>
            </p:sp>
          </mc:Choice>
          <mc:Fallback/>
        </mc:AlternateContent>
        <mc:AlternateContent>
          <mc:Choice xmlns:a14="http://schemas.microsoft.com/office/drawing/2010/main" Requires="a14">
            <p:sp>
              <p:nvSpPr>
                <p:cNvPr id="303" name="TextBox 16"/>
                <p:cNvSpPr txBox="1"/>
                <p:nvPr/>
              </p:nvSpPr>
              <p:spPr>
                <a:xfrm>
                  <a:off x="720720" y="1720440"/>
                  <a:ext cx="1123920" cy="36900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r>
                        <m:t xml:space="preserve">𝑓</m:t>
                      </m:r>
                      <m:d>
                        <m:dPr>
                          <m:begChr m:val="("/>
                          <m:endChr m:val=")"/>
                        </m:dPr>
                        <m:e>
                          <m:r>
                            <m:t xml:space="preserve">𝑞</m:t>
                          </m:r>
                        </m:e>
                      </m:d>
                      <m:r>
                        <m:t xml:space="preserve">&gt;</m:t>
                      </m:r>
                      <m:r>
                        <m:t xml:space="preserve">0</m:t>
                      </m:r>
                    </m:oMath>
                  </a14:m>
                </a:p>
              </p:txBody>
            </p:sp>
          </mc:Choice>
          <mc:Fallback/>
        </mc:AlternateContent>
        <mc:AlternateContent>
          <mc:Choice xmlns:a14="http://schemas.microsoft.com/office/drawing/2010/main" Requires="a14">
            <p:sp>
              <p:nvSpPr>
                <p:cNvPr id="304" name="TextBox 17"/>
                <p:cNvSpPr txBox="1"/>
                <p:nvPr/>
              </p:nvSpPr>
              <p:spPr>
                <a:xfrm>
                  <a:off x="3739320" y="3005280"/>
                  <a:ext cx="1123920" cy="36900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r>
                        <m:t xml:space="preserve">𝑓</m:t>
                      </m:r>
                      <m:d>
                        <m:dPr>
                          <m:begChr m:val="("/>
                          <m:endChr m:val=")"/>
                        </m:dPr>
                        <m:e>
                          <m:r>
                            <m:t xml:space="preserve">𝑞</m:t>
                          </m:r>
                        </m:e>
                      </m:d>
                      <m:r>
                        <m:t xml:space="preserve">&lt;</m:t>
                      </m:r>
                      <m:r>
                        <m:t xml:space="preserve">0</m:t>
                      </m:r>
                    </m:oMath>
                  </a14:m>
                </a:p>
              </p:txBody>
            </p:sp>
          </mc:Choice>
          <mc:Fallback/>
        </mc:AlternateContent>
        <p:sp>
          <p:nvSpPr>
            <p:cNvPr id="305" name="Straight Arrow Connector 18"/>
            <p:cNvSpPr/>
            <p:nvPr/>
          </p:nvSpPr>
          <p:spPr>
            <a:xfrm flipH="1" flipV="1">
              <a:off x="3459600" y="2916720"/>
              <a:ext cx="355320" cy="23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70ad47">
                  <a:lumMod val="75000"/>
                </a:srgbClr>
              </a:solidFill>
              <a:tailEnd len="med" type="arrow" w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06" name="Straight Arrow Connector 23"/>
            <p:cNvSpPr/>
            <p:nvPr/>
          </p:nvSpPr>
          <p:spPr>
            <a:xfrm>
              <a:off x="2690280" y="2940120"/>
              <a:ext cx="415440" cy="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70ad47">
                  <a:lumMod val="75000"/>
                </a:srgbClr>
              </a:solidFill>
              <a:tailEnd len="med" type="arrow" w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07" name="Flowchart: Connector 25"/>
            <p:cNvSpPr/>
            <p:nvPr/>
          </p:nvSpPr>
          <p:spPr>
            <a:xfrm>
              <a:off x="3257640" y="2877480"/>
              <a:ext cx="102600" cy="128880"/>
            </a:xfrm>
            <a:prstGeom prst="flowChartConnector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  <mc:AlternateContent>
        <mc:Choice xmlns:a14="http://schemas.microsoft.com/office/drawing/2010/main" Requires="a14">
          <p:sp>
            <p:nvSpPr>
              <p:cNvPr id="308" name="TextBox 5"/>
              <p:cNvSpPr txBox="1"/>
              <p:nvPr/>
            </p:nvSpPr>
            <p:spPr>
              <a:xfrm>
                <a:off x="6774840" y="4662000"/>
                <a:ext cx="279612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𝑉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1</m:t>
                    </m:r>
                    <m:r>
                      <m:t xml:space="preserve">.</m:t>
                    </m:r>
                    <m:r>
                      <m:t xml:space="preserve">5</m:t>
                    </m:r>
                    <m:r>
                      <m:t xml:space="preserve">;</m:t>
                    </m:r>
                    <m:r>
                      <m:t xml:space="preserve">𝐶</m:t>
                    </m:r>
                    <m:r>
                      <m:t xml:space="preserve">=</m:t>
                    </m:r>
                    <m:r>
                      <m:t xml:space="preserve">0</m:t>
                    </m:r>
                    <m:r>
                      <m:t xml:space="preserve">.</m:t>
                    </m:r>
                    <m:r>
                      <m:t xml:space="preserve">5</m:t>
                    </m:r>
                    <m:r>
                      <m:t xml:space="preserve">;</m:t>
                    </m:r>
                    <m:r>
                      <m:t xml:space="preserve">𝑅</m:t>
                    </m:r>
                    <m:r>
                      <m:t xml:space="preserve">=</m:t>
                    </m:r>
                    <m:r>
                      <m:t xml:space="preserve">1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1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pic>
        <p:nvPicPr>
          <p:cNvPr id="310" name="Picture 3" descr=""/>
          <p:cNvPicPr/>
          <p:nvPr/>
        </p:nvPicPr>
        <p:blipFill>
          <a:blip r:embed="rId2"/>
          <a:stretch/>
        </p:blipFill>
        <p:spPr>
          <a:xfrm>
            <a:off x="2091240" y="1226520"/>
            <a:ext cx="3400200" cy="1195920"/>
          </a:xfrm>
          <a:prstGeom prst="rect">
            <a:avLst/>
          </a:prstGeom>
          <a:ln w="0">
            <a:noFill/>
          </a:ln>
        </p:spPr>
      </p:pic>
      <p:pic>
        <p:nvPicPr>
          <p:cNvPr id="311" name="Picture 5" descr=""/>
          <p:cNvPicPr/>
          <p:nvPr/>
        </p:nvPicPr>
        <p:blipFill>
          <a:blip r:embed="rId3"/>
          <a:stretch/>
        </p:blipFill>
        <p:spPr>
          <a:xfrm>
            <a:off x="2091240" y="2590920"/>
            <a:ext cx="3433320" cy="1872720"/>
          </a:xfrm>
          <a:prstGeom prst="rect">
            <a:avLst/>
          </a:prstGeom>
          <a:ln w="0">
            <a:noFill/>
          </a:ln>
        </p:spPr>
      </p:pic>
      <p:pic>
        <p:nvPicPr>
          <p:cNvPr id="312" name="Picture 6" descr=""/>
          <p:cNvPicPr/>
          <p:nvPr/>
        </p:nvPicPr>
        <p:blipFill>
          <a:blip r:embed="rId4"/>
          <a:stretch/>
        </p:blipFill>
        <p:spPr>
          <a:xfrm>
            <a:off x="6319080" y="1966680"/>
            <a:ext cx="3352320" cy="1917360"/>
          </a:xfrm>
          <a:prstGeom prst="rect">
            <a:avLst/>
          </a:prstGeom>
          <a:ln w="0">
            <a:noFill/>
          </a:ln>
        </p:spPr>
      </p:pic>
      <p:pic>
        <p:nvPicPr>
          <p:cNvPr id="313" name="Picture 8" descr=""/>
          <p:cNvPicPr/>
          <p:nvPr/>
        </p:nvPicPr>
        <p:blipFill>
          <a:blip r:embed="rId5"/>
          <a:stretch/>
        </p:blipFill>
        <p:spPr>
          <a:xfrm>
            <a:off x="3657600" y="4504680"/>
            <a:ext cx="4960080" cy="1542600"/>
          </a:xfrm>
          <a:prstGeom prst="rect">
            <a:avLst/>
          </a:prstGeom>
          <a:ln w="0">
            <a:noFill/>
          </a:ln>
        </p:spPr>
      </p:pic>
      <p:pic>
        <p:nvPicPr>
          <p:cNvPr id="314" name="Picture 10" descr=""/>
          <p:cNvPicPr/>
          <p:nvPr/>
        </p:nvPicPr>
        <p:blipFill>
          <a:blip r:embed="rId6"/>
          <a:stretch/>
        </p:blipFill>
        <p:spPr>
          <a:xfrm>
            <a:off x="3962520" y="6048000"/>
            <a:ext cx="2561760" cy="243720"/>
          </a:xfrm>
          <a:prstGeom prst="rect">
            <a:avLst/>
          </a:prstGeom>
          <a:ln w="0">
            <a:noFill/>
          </a:ln>
        </p:spPr>
      </p:pic>
      <p:sp>
        <p:nvSpPr>
          <p:cNvPr id="315" name="Straight Arrow Connector 2"/>
          <p:cNvSpPr/>
          <p:nvPr/>
        </p:nvSpPr>
        <p:spPr>
          <a:xfrm flipH="1" flipV="1">
            <a:off x="4799880" y="2090160"/>
            <a:ext cx="837720" cy="83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len="med" type="arrow" w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TextBox 4"/>
          <p:cNvSpPr/>
          <p:nvPr/>
        </p:nvSpPr>
        <p:spPr>
          <a:xfrm>
            <a:off x="4592520" y="3048120"/>
            <a:ext cx="179820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Carrying Capacity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17" name="Picture 2" descr=""/>
          <p:cNvPicPr/>
          <p:nvPr/>
        </p:nvPicPr>
        <p:blipFill>
          <a:blip r:embed="rId7"/>
          <a:stretch/>
        </p:blipFill>
        <p:spPr>
          <a:xfrm>
            <a:off x="7772400" y="1748160"/>
            <a:ext cx="713880" cy="523440"/>
          </a:xfrm>
          <a:prstGeom prst="rect">
            <a:avLst/>
          </a:prstGeom>
          <a:ln w="0">
            <a:noFill/>
          </a:ln>
        </p:spPr>
      </p:pic>
      <p:sp>
        <p:nvSpPr>
          <p:cNvPr id="318" name="TextBox 15"/>
          <p:cNvSpPr/>
          <p:nvPr/>
        </p:nvSpPr>
        <p:spPr>
          <a:xfrm>
            <a:off x="6819840" y="1382040"/>
            <a:ext cx="235116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Per Capita Growth Rate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9" name="TextBox 3"/>
          <p:cNvSpPr/>
          <p:nvPr/>
        </p:nvSpPr>
        <p:spPr>
          <a:xfrm>
            <a:off x="-115200" y="144360"/>
            <a:ext cx="11425680" cy="455400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Interpreting a differential equation as a vector field  Flows on the Line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20" name="TextBox 5"/>
          <p:cNvSpPr/>
          <p:nvPr/>
        </p:nvSpPr>
        <p:spPr>
          <a:xfrm>
            <a:off x="8639280" y="679320"/>
            <a:ext cx="267084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ff"/>
                </a:solidFill>
                <a:latin typeface="Cambria"/>
                <a:ea typeface="Cambria"/>
              </a:rPr>
              <a:t>Analysis of Fixed points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454680" y="619560"/>
            <a:ext cx="6405840" cy="486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Logistic equation (Model 3)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7" dur="indefinite" restart="never" nodeType="tmRoot">
          <p:childTnLst>
            <p:seq>
              <p:cTn id="188" dur="indefinite" nodeType="mainSeq">
                <p:childTnLst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93" dur="2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96" dur="2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99" dur="2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02" dur="2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0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1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13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16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19" dur="2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Picture 1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23" name="TextBox 12"/>
          <p:cNvSpPr/>
          <p:nvPr/>
        </p:nvSpPr>
        <p:spPr>
          <a:xfrm>
            <a:off x="630360" y="748800"/>
            <a:ext cx="10164960" cy="5821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ff"/>
                </a:solidFill>
                <a:latin typeface="Cambria"/>
                <a:ea typeface="Cambria"/>
              </a:rPr>
              <a:t>Fixed Points and stability </a:t>
            </a:r>
            <a:endParaRPr b="0" lang="en-IN" sz="2400" spc="-1" strike="noStrike">
              <a:latin typeface="Arial"/>
            </a:endParaRPr>
          </a:p>
          <a:p>
            <a:pPr lvl="4" marL="2171880" indent="-343080" algn="just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b="1" lang="en-US" sz="2000" spc="-1" strike="noStrike">
                <a:solidFill>
                  <a:srgbClr val="0070c0"/>
                </a:solidFill>
                <a:latin typeface="Cambria"/>
                <a:ea typeface="Cambria"/>
              </a:rPr>
              <a:t>  </a:t>
            </a:r>
            <a:r>
              <a:rPr b="1" lang="en-US" sz="2000" spc="-1" strike="noStrike">
                <a:solidFill>
                  <a:srgbClr val="0070c0"/>
                </a:solidFill>
                <a:latin typeface="Cambria"/>
                <a:ea typeface="Cambria"/>
              </a:rPr>
              <a:t>Linear stability in 1-d model: Logistic equations, CR circuit</a:t>
            </a:r>
            <a:endParaRPr b="0" lang="en-IN" sz="2000" spc="-1" strike="noStrike">
              <a:latin typeface="Arial"/>
            </a:endParaRPr>
          </a:p>
          <a:p>
            <a:pPr lvl="4" marL="2171880" indent="-343080" algn="just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b="1" lang="en-US" sz="2000" spc="-1" strike="noStrike">
                <a:solidFill>
                  <a:srgbClr val="0070c0"/>
                </a:solidFill>
                <a:latin typeface="Cambria"/>
                <a:ea typeface="Cambria"/>
              </a:rPr>
              <a:t> </a:t>
            </a:r>
            <a:r>
              <a:rPr b="1" lang="en-US" sz="2000" spc="-1" strike="noStrike">
                <a:solidFill>
                  <a:srgbClr val="0070c0"/>
                </a:solidFill>
                <a:latin typeface="Cambria"/>
                <a:ea typeface="Cambria"/>
              </a:rPr>
              <a:t>2-d linear model (concept of star, node, line of fixed points, </a:t>
            </a:r>
            <a:endParaRPr b="0" lang="en-IN" sz="2000" spc="-1" strike="noStrike">
              <a:latin typeface="Arial"/>
            </a:endParaRPr>
          </a:p>
          <a:p>
            <a:pPr marL="1828800" algn="just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70c0"/>
                </a:solidFill>
                <a:latin typeface="Cambria"/>
                <a:ea typeface="Cambria"/>
              </a:rPr>
              <a:t>         </a:t>
            </a:r>
            <a:r>
              <a:rPr b="1" lang="en-US" sz="2000" spc="-1" strike="noStrike">
                <a:solidFill>
                  <a:srgbClr val="0070c0"/>
                </a:solidFill>
                <a:latin typeface="Cambria"/>
                <a:ea typeface="Cambria"/>
              </a:rPr>
              <a:t>and   saddle points) *** </a:t>
            </a:r>
            <a:endParaRPr b="0" lang="en-IN" sz="2000" spc="-1" strike="noStrike">
              <a:latin typeface="Arial"/>
            </a:endParaRPr>
          </a:p>
          <a:p>
            <a:pPr lvl="4" marL="2114640" indent="-285840" algn="just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b="1" lang="en-US" sz="2000" spc="-1" strike="noStrike">
                <a:solidFill>
                  <a:srgbClr val="0070c0"/>
                </a:solidFill>
                <a:latin typeface="Cambria"/>
                <a:ea typeface="Cambria"/>
              </a:rPr>
              <a:t>General description (Role of trace and determinant) </a:t>
            </a:r>
            <a:endParaRPr b="0" lang="en-IN" sz="2000" spc="-1" strike="noStrike">
              <a:latin typeface="Arial"/>
            </a:endParaRPr>
          </a:p>
          <a:p>
            <a:pPr lvl="4" marL="2114640" indent="-285840" algn="just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b="1" lang="en-US" sz="2000" spc="-1" strike="noStrike">
                <a:solidFill>
                  <a:srgbClr val="0070c0"/>
                </a:solidFill>
                <a:latin typeface="Cambria"/>
                <a:ea typeface="Cambria"/>
              </a:rPr>
              <a:t>Love affairs  Romeo and Juliet</a:t>
            </a:r>
            <a:endParaRPr b="0" lang="en-IN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b="1" i="1" lang="en-US" sz="2000" spc="-1" strike="noStrike">
                <a:solidFill>
                  <a:srgbClr val="0000ff"/>
                </a:solidFill>
                <a:latin typeface="Cambria"/>
                <a:ea typeface="Cambria"/>
              </a:rPr>
              <a:t> </a:t>
            </a:r>
            <a:r>
              <a:rPr b="1" lang="en-US" sz="2000" spc="-1" strike="noStrike">
                <a:solidFill>
                  <a:srgbClr val="0000ff"/>
                </a:solidFill>
                <a:latin typeface="Cambria"/>
                <a:ea typeface="Cambria"/>
              </a:rPr>
              <a:t> </a:t>
            </a:r>
            <a:r>
              <a:rPr b="1" lang="en-US" sz="2400" spc="-1" strike="noStrike">
                <a:solidFill>
                  <a:srgbClr val="0000ff"/>
                </a:solidFill>
                <a:latin typeface="Cambria"/>
                <a:ea typeface="Cambria"/>
              </a:rPr>
              <a:t>Fixed points and Linearization of 2-d systems</a:t>
            </a:r>
            <a:r>
              <a:rPr b="1" i="1" lang="en-US" sz="2400" spc="-1" strike="noStrike">
                <a:solidFill>
                  <a:srgbClr val="0000ff"/>
                </a:solidFill>
                <a:latin typeface="Cambria"/>
                <a:ea typeface="Cambria"/>
              </a:rPr>
              <a:t> (concept of Jacobian)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lvl="4" marL="2114640" indent="-285840" algn="just">
              <a:lnSpc>
                <a:spcPct val="100000"/>
              </a:lnSpc>
              <a:buClr>
                <a:srgbClr val="0070c0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70c0"/>
                </a:solidFill>
                <a:latin typeface="Cambria"/>
                <a:ea typeface="Cambria"/>
              </a:rPr>
              <a:t>Rabit vs Sheep</a:t>
            </a:r>
            <a:endParaRPr b="0" lang="en-IN" sz="2000" spc="-1" strike="noStrike">
              <a:latin typeface="Arial"/>
            </a:endParaRPr>
          </a:p>
          <a:p>
            <a:pPr lvl="4" marL="2114640" indent="-285840" algn="just">
              <a:lnSpc>
                <a:spcPct val="100000"/>
              </a:lnSpc>
              <a:buClr>
                <a:srgbClr val="0070c0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70c0"/>
                </a:solidFill>
                <a:latin typeface="Cambria"/>
                <a:ea typeface="Cambria"/>
              </a:rPr>
              <a:t>Lotka-Volterra competition model     </a:t>
            </a:r>
            <a:endParaRPr b="0" lang="en-IN" sz="2000" spc="-1" strike="noStrike">
              <a:latin typeface="Arial"/>
            </a:endParaRPr>
          </a:p>
          <a:p>
            <a:pPr lvl="4" marL="2114640" indent="-285840" algn="just">
              <a:lnSpc>
                <a:spcPct val="100000"/>
              </a:lnSpc>
              <a:buClr>
                <a:srgbClr val="0070c0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70c0"/>
                </a:solidFill>
                <a:latin typeface="Cambria"/>
                <a:ea typeface="Cambria"/>
              </a:rPr>
              <a:t>SIR model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b="1" i="1" lang="en-US" sz="1800" spc="-1" strike="noStrike">
                <a:solidFill>
                  <a:srgbClr val="0000ff"/>
                </a:solidFill>
                <a:latin typeface="Cambria"/>
                <a:ea typeface="Cambria"/>
              </a:rPr>
              <a:t> </a:t>
            </a:r>
            <a:r>
              <a:rPr b="1" lang="en-US" sz="2000" spc="-1" strike="noStrike">
                <a:solidFill>
                  <a:srgbClr val="0000ff"/>
                </a:solidFill>
                <a:latin typeface="Cambria"/>
                <a:ea typeface="Cambria"/>
              </a:rPr>
              <a:t>High dimensional systems 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lvl="4" marL="2114640" indent="-285840" algn="just">
              <a:lnSpc>
                <a:spcPct val="100000"/>
              </a:lnSpc>
              <a:buClr>
                <a:srgbClr val="0070c0"/>
              </a:buClr>
              <a:buFont typeface="Wingdings" charset="2"/>
              <a:buChar char=""/>
            </a:pPr>
            <a:r>
              <a:rPr b="1" i="1" lang="en-US" sz="1800" spc="-1" strike="noStrike">
                <a:solidFill>
                  <a:srgbClr val="0070c0"/>
                </a:solidFill>
                <a:latin typeface="Cambria"/>
                <a:ea typeface="Cambria"/>
              </a:rPr>
              <a:t> </a:t>
            </a:r>
            <a:r>
              <a:rPr b="1" lang="en-US" sz="2000" spc="-1" strike="noStrike">
                <a:solidFill>
                  <a:srgbClr val="0070c0"/>
                </a:solidFill>
                <a:latin typeface="Cambria"/>
                <a:ea typeface="Cambria"/>
              </a:rPr>
              <a:t>Double pendulum</a:t>
            </a:r>
            <a:endParaRPr b="0" lang="en-IN" sz="2000" spc="-1" strike="noStrike">
              <a:latin typeface="Arial"/>
            </a:endParaRPr>
          </a:p>
          <a:p>
            <a:pPr lvl="4" marL="2114640" indent="-285840" algn="just">
              <a:lnSpc>
                <a:spcPct val="100000"/>
              </a:lnSpc>
              <a:buClr>
                <a:srgbClr val="0070c0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70c0"/>
                </a:solidFill>
                <a:latin typeface="Cambria"/>
                <a:ea typeface="Cambria"/>
              </a:rPr>
              <a:t> </a:t>
            </a:r>
            <a:r>
              <a:rPr b="1" lang="en-US" sz="2000" spc="-1" strike="noStrike">
                <a:solidFill>
                  <a:srgbClr val="0070c0"/>
                </a:solidFill>
                <a:latin typeface="Cambria"/>
                <a:ea typeface="Cambria"/>
              </a:rPr>
              <a:t>Lorenz attractor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i="1" lang="en-US" sz="1800" spc="-1" strike="noStrike">
                <a:solidFill>
                  <a:srgbClr val="0000ff"/>
                </a:solidFill>
                <a:latin typeface="Cambria"/>
                <a:ea typeface="Cambria"/>
              </a:rPr>
              <a:t>         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i="1" lang="en-US" sz="1800" spc="-1" strike="noStrike">
                <a:solidFill>
                  <a:srgbClr val="ff0000"/>
                </a:solidFill>
                <a:latin typeface="Cambria"/>
                <a:ea typeface="Cambria"/>
              </a:rPr>
              <a:t>*** Numerical method: Euler, RK-4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icture 1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25" name="TextBox 9"/>
          <p:cNvSpPr/>
          <p:nvPr/>
        </p:nvSpPr>
        <p:spPr>
          <a:xfrm>
            <a:off x="96480" y="241200"/>
            <a:ext cx="11938320" cy="455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Interpreting differential eqn as vector field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326" name="Picture 3" descr=""/>
          <p:cNvPicPr/>
          <p:nvPr/>
        </p:nvPicPr>
        <p:blipFill>
          <a:blip r:embed="rId2"/>
          <a:stretch/>
        </p:blipFill>
        <p:spPr>
          <a:xfrm>
            <a:off x="4510440" y="1585800"/>
            <a:ext cx="2281320" cy="566640"/>
          </a:xfrm>
          <a:prstGeom prst="rect">
            <a:avLst/>
          </a:prstGeom>
          <a:ln w="0">
            <a:noFill/>
          </a:ln>
        </p:spPr>
      </p:pic>
      <p:pic>
        <p:nvPicPr>
          <p:cNvPr id="327" name="Picture 5" descr=""/>
          <p:cNvPicPr/>
          <p:nvPr/>
        </p:nvPicPr>
        <p:blipFill>
          <a:blip r:embed="rId3"/>
          <a:stretch/>
        </p:blipFill>
        <p:spPr>
          <a:xfrm>
            <a:off x="4254120" y="2513520"/>
            <a:ext cx="2793960" cy="91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icture 1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2016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29" name="TextBox 9"/>
          <p:cNvSpPr/>
          <p:nvPr/>
        </p:nvSpPr>
        <p:spPr>
          <a:xfrm>
            <a:off x="96480" y="241200"/>
            <a:ext cx="11938320" cy="455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Interpreting differential eqn as vector field (Model 4)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330" name="Picture 3" descr=""/>
          <p:cNvPicPr/>
          <p:nvPr/>
        </p:nvPicPr>
        <p:blipFill>
          <a:blip r:embed="rId2"/>
          <a:stretch/>
        </p:blipFill>
        <p:spPr>
          <a:xfrm>
            <a:off x="4510440" y="1585800"/>
            <a:ext cx="2281320" cy="566640"/>
          </a:xfrm>
          <a:prstGeom prst="rect">
            <a:avLst/>
          </a:prstGeom>
          <a:ln w="0">
            <a:noFill/>
          </a:ln>
        </p:spPr>
      </p:pic>
      <p:pic>
        <p:nvPicPr>
          <p:cNvPr id="331" name="Picture 5" descr=""/>
          <p:cNvPicPr/>
          <p:nvPr/>
        </p:nvPicPr>
        <p:blipFill>
          <a:blip r:embed="rId3"/>
          <a:stretch/>
        </p:blipFill>
        <p:spPr>
          <a:xfrm>
            <a:off x="4254120" y="2513520"/>
            <a:ext cx="2793960" cy="910800"/>
          </a:xfrm>
          <a:prstGeom prst="rect">
            <a:avLst/>
          </a:prstGeom>
          <a:ln w="0">
            <a:noFill/>
          </a:ln>
        </p:spPr>
      </p:pic>
      <p:pic>
        <p:nvPicPr>
          <p:cNvPr id="332" name="Picture 7" descr=""/>
          <p:cNvPicPr/>
          <p:nvPr/>
        </p:nvPicPr>
        <p:blipFill>
          <a:blip r:embed="rId4"/>
          <a:stretch/>
        </p:blipFill>
        <p:spPr>
          <a:xfrm>
            <a:off x="3331800" y="4731480"/>
            <a:ext cx="4777920" cy="1765080"/>
          </a:xfrm>
          <a:prstGeom prst="rect">
            <a:avLst/>
          </a:prstGeom>
          <a:ln w="0">
            <a:noFill/>
          </a:ln>
        </p:spPr>
      </p:pic>
      <p:sp>
        <p:nvSpPr>
          <p:cNvPr id="333" name="TextBox 8"/>
          <p:cNvSpPr/>
          <p:nvPr/>
        </p:nvSpPr>
        <p:spPr>
          <a:xfrm>
            <a:off x="799200" y="3724200"/>
            <a:ext cx="970380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If we think x as position of a particle moving along real line and 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 as velocity vector, then the differential equation represents the vector-field: it dictates the velocity  at each 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icture 1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35" name="TextBox 9"/>
          <p:cNvSpPr/>
          <p:nvPr/>
        </p:nvSpPr>
        <p:spPr>
          <a:xfrm>
            <a:off x="96480" y="241200"/>
            <a:ext cx="11938320" cy="455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Elementary Physics Problems :vibrations of a mass hanging from a spring (Model 5)</a:t>
            </a:r>
            <a:endParaRPr b="0" lang="en-IN" sz="2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36" name="TextBox 11"/>
              <p:cNvSpPr txBox="1"/>
              <p:nvPr/>
            </p:nvSpPr>
            <p:spPr>
              <a:xfrm>
                <a:off x="1045800" y="1005120"/>
                <a:ext cx="1626480" cy="555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m</m:t>
                    </m:r>
                    <m:f>
                      <m:num>
                        <m:sSup>
                          <m:e>
                            <m:r>
                              <m:t xml:space="preserve">ⅆ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𝒙</m:t>
                        </m:r>
                      </m:num>
                      <m:den>
                        <m:r>
                          <m:t xml:space="preserve">ⅆ</m:t>
                        </m:r>
                        <m:sSup>
                          <m:e>
                            <m:r>
                              <m:t xml:space="preserve">𝑡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  <m:r>
                      <m:t xml:space="preserve">+</m:t>
                    </m:r>
                    <m:r>
                      <m:t xml:space="preserve">𝑘</m:t>
                    </m:r>
                    <m:r>
                      <m:t xml:space="preserve">𝒙</m:t>
                    </m:r>
                    <m:r>
                      <m:t xml:space="preserve">=</m:t>
                    </m:r>
                    <m:r>
                      <m:t xml:space="preserve">𝟎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37" name="TextBox 16"/>
              <p:cNvSpPr txBox="1"/>
              <p:nvPr/>
            </p:nvSpPr>
            <p:spPr>
              <a:xfrm>
                <a:off x="1114560" y="2238120"/>
                <a:ext cx="744480" cy="525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ⅆ</m:t>
                        </m:r>
                        <m:r>
                          <m:t xml:space="preserve">𝑥</m:t>
                        </m:r>
                      </m:num>
                      <m:den>
                        <m:r>
                          <m:t xml:space="preserve">ⅆ</m:t>
                        </m:r>
                        <m:r>
                          <m:t xml:space="preserve">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𝑣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38" name="TextBox 17"/>
              <p:cNvSpPr txBox="1"/>
              <p:nvPr/>
            </p:nvSpPr>
            <p:spPr>
              <a:xfrm>
                <a:off x="1114560" y="2899080"/>
                <a:ext cx="1903320" cy="525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ⅆ</m:t>
                        </m:r>
                        <m:r>
                          <m:t xml:space="preserve">𝑣</m:t>
                        </m:r>
                      </m:num>
                      <m:den>
                        <m:r>
                          <m:t xml:space="preserve">ⅆ</m:t>
                        </m:r>
                        <m:r>
                          <m:t xml:space="preserve">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−</m:t>
                    </m:r>
                    <m:f>
                      <m:num>
                        <m:r>
                          <m:t xml:space="preserve">𝑘</m:t>
                        </m:r>
                      </m:num>
                      <m:den>
                        <m:r>
                          <m:t xml:space="preserve">𝑚</m:t>
                        </m:r>
                      </m:den>
                    </m:f>
                    <m:r>
                      <m:t xml:space="preserve">𝑥</m:t>
                    </m:r>
                    <m:r>
                      <m:t xml:space="preserve">=</m:t>
                    </m:r>
                    <m:sSup>
                      <m:e>
                        <m:r>
                          <m:t xml:space="preserve">𝜔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𝑥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39" name="TextBox 18"/>
          <p:cNvSpPr/>
          <p:nvPr/>
        </p:nvSpPr>
        <p:spPr>
          <a:xfrm>
            <a:off x="5256360" y="1868760"/>
            <a:ext cx="6507000" cy="31071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As we have to deal with nonlinear ode , we have to understand the vector field.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To find the vector field we will detect the </a:t>
            </a:r>
            <a:r>
              <a:rPr b="1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state</a:t>
            </a: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 of the systems in each time i.e current position and velocity.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The systems (left) assign a vector  at each point  and therefore represents a </a:t>
            </a:r>
            <a:r>
              <a:rPr b="1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vector field </a:t>
            </a: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on the </a:t>
            </a:r>
            <a:r>
              <a:rPr b="1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phase plane.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ff0000"/>
                </a:solidFill>
                <a:latin typeface="Cambria"/>
                <a:ea typeface="Cambria"/>
              </a:rPr>
              <a:t>Plot it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0" name="TextBox 4"/>
          <p:cNvSpPr/>
          <p:nvPr/>
        </p:nvSpPr>
        <p:spPr>
          <a:xfrm flipH="1">
            <a:off x="3393720" y="5894280"/>
            <a:ext cx="289476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Strogatz, Chapter 5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0" dur="indefinite" restart="never" nodeType="tmRoot">
          <p:childTnLst>
            <p:seq>
              <p:cTn id="221" dur="indefinite" nodeType="mainSeq">
                <p:childTnLst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6" dur="500" fill="hold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7" dur="500" fill="hold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6" dur="500" fill="hold"/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7" dur="500" fill="hold"/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2" dur="1000"/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3" dur="1000" fill="hold"/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4" dur="1000" fill="hold"/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1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42" name="TextBox 9"/>
          <p:cNvSpPr/>
          <p:nvPr/>
        </p:nvSpPr>
        <p:spPr>
          <a:xfrm>
            <a:off x="96480" y="241200"/>
            <a:ext cx="11938320" cy="455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Elementary Physics Problems :vibrations of a mass hanging from a spring</a:t>
            </a:r>
            <a:endParaRPr b="0" lang="en-IN" sz="2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43" name="TextBox 11"/>
              <p:cNvSpPr txBox="1"/>
              <p:nvPr/>
            </p:nvSpPr>
            <p:spPr>
              <a:xfrm>
                <a:off x="1045800" y="1005120"/>
                <a:ext cx="1626480" cy="555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m</m:t>
                    </m:r>
                    <m:f>
                      <m:num>
                        <m:sSup>
                          <m:e>
                            <m:r>
                              <m:t xml:space="preserve">ⅆ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𝒙</m:t>
                        </m:r>
                      </m:num>
                      <m:den>
                        <m:r>
                          <m:t xml:space="preserve">ⅆ</m:t>
                        </m:r>
                        <m:sSup>
                          <m:e>
                            <m:r>
                              <m:t xml:space="preserve">𝑡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  <m:r>
                      <m:t xml:space="preserve">+</m:t>
                    </m:r>
                    <m:r>
                      <m:t xml:space="preserve">𝑘</m:t>
                    </m:r>
                    <m:r>
                      <m:t xml:space="preserve">𝒙</m:t>
                    </m:r>
                    <m:r>
                      <m:t xml:space="preserve">=</m:t>
                    </m:r>
                    <m:r>
                      <m:t xml:space="preserve">𝟎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44" name="TextBox 16"/>
              <p:cNvSpPr txBox="1"/>
              <p:nvPr/>
            </p:nvSpPr>
            <p:spPr>
              <a:xfrm>
                <a:off x="1114560" y="2238120"/>
                <a:ext cx="744480" cy="525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ⅆ</m:t>
                        </m:r>
                        <m:r>
                          <m:t xml:space="preserve">𝑥</m:t>
                        </m:r>
                      </m:num>
                      <m:den>
                        <m:r>
                          <m:t xml:space="preserve">ⅆ</m:t>
                        </m:r>
                        <m:r>
                          <m:t xml:space="preserve">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𝑣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45" name="TextBox 17"/>
              <p:cNvSpPr txBox="1"/>
              <p:nvPr/>
            </p:nvSpPr>
            <p:spPr>
              <a:xfrm>
                <a:off x="2282400" y="2256480"/>
                <a:ext cx="2076480" cy="525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ⅆ</m:t>
                        </m:r>
                        <m:r>
                          <m:t xml:space="preserve">𝑣</m:t>
                        </m:r>
                      </m:num>
                      <m:den>
                        <m:r>
                          <m:t xml:space="preserve">ⅆ</m:t>
                        </m:r>
                        <m:r>
                          <m:t xml:space="preserve">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−</m:t>
                    </m:r>
                    <m:f>
                      <m:num>
                        <m:r>
                          <m:t xml:space="preserve">𝑘</m:t>
                        </m:r>
                      </m:num>
                      <m:den>
                        <m:r>
                          <m:t xml:space="preserve">𝑚</m:t>
                        </m:r>
                      </m:den>
                    </m:f>
                    <m:r>
                      <m:t xml:space="preserve">𝑥</m:t>
                    </m:r>
                    <m:r>
                      <m:t xml:space="preserve">=</m:t>
                    </m:r>
                    <m:sSup>
                      <m:e>
                        <m:r>
                          <m:t xml:space="preserve">−</m:t>
                        </m:r>
                        <m:r>
                          <m:t xml:space="preserve">𝜔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𝑥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46" name="TextBox 18"/>
          <p:cNvSpPr/>
          <p:nvPr/>
        </p:nvSpPr>
        <p:spPr>
          <a:xfrm>
            <a:off x="5000760" y="942480"/>
            <a:ext cx="6507000" cy="31071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As we have to deal with nonlinear ode , we have to understand the vector field.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To find the vector field we will detect the </a:t>
            </a:r>
            <a:r>
              <a:rPr b="1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state</a:t>
            </a: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 of the systems in each time i.e current position and velocity.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The systems (left) assign a vector  at each point  and therefore represents a </a:t>
            </a:r>
            <a:r>
              <a:rPr b="1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vector field </a:t>
            </a: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on the </a:t>
            </a:r>
            <a:r>
              <a:rPr b="1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phase plane (, here ).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ff0000"/>
                </a:solidFill>
                <a:latin typeface="Cambria"/>
                <a:ea typeface="Cambria"/>
              </a:rPr>
              <a:t>Plot it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7" name="TextBox 2"/>
          <p:cNvSpPr/>
          <p:nvPr/>
        </p:nvSpPr>
        <p:spPr>
          <a:xfrm>
            <a:off x="1317960" y="4574520"/>
            <a:ext cx="9835560" cy="17355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Start with when you are on the x-axis: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Then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Thus for positive  the vectors points vertically downward, opposite effect in the negative  axis.</a:t>
            </a: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Now, you are on the -axis: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Then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Thus for positive , the  vector filed points to the right, and to the left if 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48" name="Picture 3" descr=""/>
          <p:cNvPicPr/>
          <p:nvPr/>
        </p:nvPicPr>
        <p:blipFill>
          <a:blip r:embed="rId2"/>
          <a:stretch/>
        </p:blipFill>
        <p:spPr>
          <a:xfrm>
            <a:off x="7689960" y="3732480"/>
            <a:ext cx="4111560" cy="298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5" dur="indefinite" restart="never" nodeType="tmRoot">
          <p:childTnLst>
            <p:seq>
              <p:cTn id="246" dur="indefinite" nodeType="mainSeq">
                <p:childTnLst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1" dur="1000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2" dur="1000" fill="hold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3" dur="1000" fill="hold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6" dur="1000"/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7" dur="1000" fill="hold"/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8" dur="1000" fill="hold"/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1" dur="1000"/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2" dur="1000" fill="hold"/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3" dur="1000" fill="hold"/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268" dur="500"/>
                                        <p:tgtEl>
                                          <p:spTgt spid="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271" dur="500"/>
                                        <p:tgtEl>
                                          <p:spTgt spid="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274" dur="500"/>
                                        <p:tgtEl>
                                          <p:spTgt spid="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9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0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icture 1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50" name="TextBox 9"/>
          <p:cNvSpPr/>
          <p:nvPr/>
        </p:nvSpPr>
        <p:spPr>
          <a:xfrm>
            <a:off x="96480" y="241200"/>
            <a:ext cx="11938320" cy="455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Elementary Physics Problems :vibrations of a spring hanging from a spring</a:t>
            </a:r>
            <a:endParaRPr b="0" lang="en-IN" sz="2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51" name="TextBox 11"/>
              <p:cNvSpPr txBox="1"/>
              <p:nvPr/>
            </p:nvSpPr>
            <p:spPr>
              <a:xfrm>
                <a:off x="1045800" y="1005120"/>
                <a:ext cx="1626480" cy="555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m</m:t>
                    </m:r>
                    <m:f>
                      <m:num>
                        <m:sSup>
                          <m:e>
                            <m:r>
                              <m:t xml:space="preserve">ⅆ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𝒙</m:t>
                        </m:r>
                      </m:num>
                      <m:den>
                        <m:r>
                          <m:t xml:space="preserve">ⅆ</m:t>
                        </m:r>
                        <m:sSup>
                          <m:e>
                            <m:r>
                              <m:t xml:space="preserve">𝑡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  <m:r>
                      <m:t xml:space="preserve">+</m:t>
                    </m:r>
                    <m:r>
                      <m:t xml:space="preserve">𝑘</m:t>
                    </m:r>
                    <m:r>
                      <m:t xml:space="preserve">𝒙</m:t>
                    </m:r>
                    <m:r>
                      <m:t xml:space="preserve">=</m:t>
                    </m:r>
                    <m:r>
                      <m:t xml:space="preserve">𝟎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52" name="TextBox 16"/>
              <p:cNvSpPr txBox="1"/>
              <p:nvPr/>
            </p:nvSpPr>
            <p:spPr>
              <a:xfrm>
                <a:off x="1114560" y="2238120"/>
                <a:ext cx="744480" cy="525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ⅆ</m:t>
                        </m:r>
                        <m:r>
                          <m:t xml:space="preserve">𝑥</m:t>
                        </m:r>
                      </m:num>
                      <m:den>
                        <m:r>
                          <m:t xml:space="preserve">ⅆ</m:t>
                        </m:r>
                        <m:r>
                          <m:t xml:space="preserve">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𝑣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53" name="TextBox 17"/>
              <p:cNvSpPr txBox="1"/>
              <p:nvPr/>
            </p:nvSpPr>
            <p:spPr>
              <a:xfrm>
                <a:off x="1114560" y="2899080"/>
                <a:ext cx="1903320" cy="525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ⅆ</m:t>
                        </m:r>
                        <m:r>
                          <m:t xml:space="preserve">𝑣</m:t>
                        </m:r>
                      </m:num>
                      <m:den>
                        <m:r>
                          <m:t xml:space="preserve">ⅆ</m:t>
                        </m:r>
                        <m:r>
                          <m:t xml:space="preserve">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−</m:t>
                    </m:r>
                    <m:f>
                      <m:num>
                        <m:r>
                          <m:t xml:space="preserve">𝑘</m:t>
                        </m:r>
                      </m:num>
                      <m:den>
                        <m:r>
                          <m:t xml:space="preserve">𝑚</m:t>
                        </m:r>
                      </m:den>
                    </m:f>
                    <m:r>
                      <m:t xml:space="preserve">𝑥</m:t>
                    </m:r>
                    <m:r>
                      <m:t xml:space="preserve">=</m:t>
                    </m:r>
                    <m:sSup>
                      <m:e>
                        <m:r>
                          <m:t xml:space="preserve">𝜔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𝑥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54" name="TextBox 2"/>
          <p:cNvSpPr/>
          <p:nvPr/>
        </p:nvSpPr>
        <p:spPr>
          <a:xfrm>
            <a:off x="3613320" y="1005120"/>
            <a:ext cx="8481600" cy="20098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Start with when you are on the x-axis: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Then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Thus for positive  the vectors points vertically downward, opposite effect in the negative  axis.</a:t>
            </a: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Now, you are on the -axis: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Then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Thus for positive , the  vector filed points to the right, and to the left if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5" name="TextBox 3"/>
          <p:cNvSpPr/>
          <p:nvPr/>
        </p:nvSpPr>
        <p:spPr>
          <a:xfrm>
            <a:off x="1859040" y="3880440"/>
            <a:ext cx="9772200" cy="912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The imaginary flow swirls about the origin.</a:t>
            </a: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The origin is like an eye of hurricane, if someone starts there will remain there: FP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  </a:t>
            </a:r>
            <a:r>
              <a:rPr b="0" lang="en-US" sz="1800" spc="-1" strike="noStrike">
                <a:solidFill>
                  <a:srgbClr val="ff0000"/>
                </a:solidFill>
                <a:latin typeface="Cambria"/>
                <a:ea typeface="Cambria"/>
              </a:rPr>
              <a:t>(static equilibrium in Physics !!!)</a:t>
            </a: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 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6" name="TextBox 4"/>
          <p:cNvSpPr/>
          <p:nvPr/>
        </p:nvSpPr>
        <p:spPr>
          <a:xfrm>
            <a:off x="1859040" y="5341680"/>
            <a:ext cx="9772200" cy="11869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Someone starts not from origin will circulate about the origin.</a:t>
            </a: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When the x is most negative, 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  is zero, the spring is fully compresses, and then  becomes positive and the spring comes to the equilibrium position (), with a large positive , thus it overshoots the spring.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1" dur="indefinite" restart="never" nodeType="tmRoot">
          <p:childTnLst>
            <p:seq>
              <p:cTn id="282" dur="indefinite" nodeType="mainSeq">
                <p:childTnLst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7" dur="1000"/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8" dur="1000" fill="hold"/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9" dur="1000" fill="hold"/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1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58" name="TextBox 9"/>
          <p:cNvSpPr/>
          <p:nvPr/>
        </p:nvSpPr>
        <p:spPr>
          <a:xfrm>
            <a:off x="96480" y="241200"/>
            <a:ext cx="11938320" cy="455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Elementary Physics Problems :vibrations of a mass hanging from a spring</a:t>
            </a:r>
            <a:endParaRPr b="0" lang="en-IN" sz="2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59" name="TextBox 11"/>
              <p:cNvSpPr txBox="1"/>
              <p:nvPr/>
            </p:nvSpPr>
            <p:spPr>
              <a:xfrm>
                <a:off x="1045800" y="1005120"/>
                <a:ext cx="1626480" cy="555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m</m:t>
                    </m:r>
                    <m:f>
                      <m:num>
                        <m:sSup>
                          <m:e>
                            <m:r>
                              <m:t xml:space="preserve">ⅆ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𝒙</m:t>
                        </m:r>
                      </m:num>
                      <m:den>
                        <m:r>
                          <m:t xml:space="preserve">ⅆ</m:t>
                        </m:r>
                        <m:sSup>
                          <m:e>
                            <m:r>
                              <m:t xml:space="preserve">𝑡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  <m:r>
                      <m:t xml:space="preserve">+</m:t>
                    </m:r>
                    <m:r>
                      <m:t xml:space="preserve">𝑘</m:t>
                    </m:r>
                    <m:r>
                      <m:t xml:space="preserve">𝒙</m:t>
                    </m:r>
                    <m:r>
                      <m:t xml:space="preserve">=</m:t>
                    </m:r>
                    <m:r>
                      <m:t xml:space="preserve">𝟎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60" name="TextBox 16"/>
              <p:cNvSpPr txBox="1"/>
              <p:nvPr/>
            </p:nvSpPr>
            <p:spPr>
              <a:xfrm>
                <a:off x="4706280" y="1035000"/>
                <a:ext cx="744480" cy="525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ⅆ</m:t>
                        </m:r>
                        <m:r>
                          <m:t xml:space="preserve">𝑥</m:t>
                        </m:r>
                      </m:num>
                      <m:den>
                        <m:r>
                          <m:t xml:space="preserve">ⅆ</m:t>
                        </m:r>
                        <m:r>
                          <m:t xml:space="preserve">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𝑣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61" name="TextBox 17"/>
              <p:cNvSpPr txBox="1"/>
              <p:nvPr/>
            </p:nvSpPr>
            <p:spPr>
              <a:xfrm>
                <a:off x="6066000" y="1035000"/>
                <a:ext cx="1903320" cy="525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ⅆ</m:t>
                        </m:r>
                        <m:r>
                          <m:t xml:space="preserve">𝑣</m:t>
                        </m:r>
                      </m:num>
                      <m:den>
                        <m:r>
                          <m:t xml:space="preserve">ⅆ</m:t>
                        </m:r>
                        <m:r>
                          <m:t xml:space="preserve">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−</m:t>
                    </m:r>
                    <m:f>
                      <m:num>
                        <m:r>
                          <m:t xml:space="preserve">𝑘</m:t>
                        </m:r>
                      </m:num>
                      <m:den>
                        <m:r>
                          <m:t xml:space="preserve">𝑚</m:t>
                        </m:r>
                      </m:den>
                    </m:f>
                    <m:r>
                      <m:t xml:space="preserve">𝑥</m:t>
                    </m:r>
                    <m:r>
                      <m:t xml:space="preserve">=</m:t>
                    </m:r>
                    <m:sSup>
                      <m:e>
                        <m:r>
                          <m:t xml:space="preserve">𝜔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𝑥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62" name="TextBox 3"/>
          <p:cNvSpPr/>
          <p:nvPr/>
        </p:nvSpPr>
        <p:spPr>
          <a:xfrm>
            <a:off x="1045800" y="1892880"/>
            <a:ext cx="9772200" cy="912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The imaginary flow swirls about the origin.</a:t>
            </a: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The origin is like a eye of hurricane, if someone starts there will remain there: FP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  </a:t>
            </a:r>
            <a:r>
              <a:rPr b="0" lang="en-US" sz="1800" spc="-1" strike="noStrike">
                <a:solidFill>
                  <a:srgbClr val="ff0000"/>
                </a:solidFill>
                <a:latin typeface="Cambria"/>
                <a:ea typeface="Cambria"/>
              </a:rPr>
              <a:t>(static equilibrium in Physics !!!)</a:t>
            </a: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 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3" name="TextBox 4"/>
          <p:cNvSpPr/>
          <p:nvPr/>
        </p:nvSpPr>
        <p:spPr>
          <a:xfrm>
            <a:off x="1045800" y="3067200"/>
            <a:ext cx="9772200" cy="2284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Someone starts not from origin will circulate about the origin, eventually reaching to that IC:</a:t>
            </a: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When the x is most negative, 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  is zero, the spring is fully compresses, and then  becomes positive and the spring comes to the equilibrium position (), with a large positive , thus it overshoots the spring.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The shape of the orbit: not a circle. </a:t>
            </a: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It is actually </a:t>
            </a:r>
            <a:r>
              <a:rPr b="0" lang="en-IN" sz="1800" spc="-1" strike="noStrike">
                <a:solidFill>
                  <a:srgbClr val="ff0000"/>
                </a:solidFill>
                <a:latin typeface="Cambria"/>
                <a:ea typeface="Cambria"/>
              </a:rPr>
              <a:t>an ellipse. Why????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64" name="TextBox 5"/>
          <p:cNvSpPr/>
          <p:nvPr/>
        </p:nvSpPr>
        <p:spPr>
          <a:xfrm>
            <a:off x="1045440" y="5483520"/>
            <a:ext cx="735660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is constant  (conservation of energy)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8" dur="indefinite" restart="never" nodeType="tmRoot">
          <p:childTnLst>
            <p:seq>
              <p:cTn id="299" dur="indefinite" nodeType="mainSeq">
                <p:childTnLst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4" dur="500" fill="hold"/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5" dur="500" fill="hold"/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0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1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Picture 1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66" name="TextBox 9"/>
          <p:cNvSpPr/>
          <p:nvPr/>
        </p:nvSpPr>
        <p:spPr>
          <a:xfrm>
            <a:off x="96480" y="241200"/>
            <a:ext cx="11938320" cy="455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2-d linear model (concept of star, node, line of fixed points,  and   saddle points)</a:t>
            </a:r>
            <a:endParaRPr b="0" lang="en-IN" sz="2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67" name="TextBox 11"/>
              <p:cNvSpPr txBox="1"/>
              <p:nvPr/>
            </p:nvSpPr>
            <p:spPr>
              <a:xfrm>
                <a:off x="5182200" y="1400400"/>
                <a:ext cx="1191600" cy="700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ⅆ</m:t>
                        </m:r>
                        <m:r>
                          <m:t xml:space="preserve">𝒙</m:t>
                        </m:r>
                      </m:num>
                      <m:den>
                        <m:r>
                          <m:t xml:space="preserve">ⅆ</m:t>
                        </m:r>
                        <m:r>
                          <m:t xml:space="preserve">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𝐴</m:t>
                    </m:r>
                    <m:r>
                      <m:t xml:space="preserve">𝒙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68" name="TextBox 14"/>
              <p:cNvSpPr txBox="1"/>
              <p:nvPr/>
            </p:nvSpPr>
            <p:spPr>
              <a:xfrm>
                <a:off x="4201200" y="2265120"/>
                <a:ext cx="2224440" cy="715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𝐴</m:t>
                    </m:r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m>
                          <m:mr>
                            <m:e>
                              <m:r>
                                <m:t xml:space="preserve">𝑎</m:t>
                              </m:r>
                            </m:e>
                            <m:e>
                              <m:r>
                                <m:t xml:space="preserve">𝑏</m:t>
                              </m:r>
                            </m:e>
                          </m:mr>
                          <m:mr>
                            <m:e>
                              <m:r>
                                <m:t xml:space="preserve">𝑐</m:t>
                              </m:r>
                            </m:e>
                            <m:e>
                              <m:r>
                                <m:t xml:space="preserve">𝑑</m:t>
                              </m:r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69" name="TextBox 2"/>
              <p:cNvSpPr txBox="1"/>
              <p:nvPr/>
            </p:nvSpPr>
            <p:spPr>
              <a:xfrm>
                <a:off x="7509600" y="2940480"/>
                <a:ext cx="2004840" cy="707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𝐴</m:t>
                    </m:r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m>
                          <m:mr>
                            <m:e>
                              <m:r>
                                <m:t xml:space="preserve">𝑎</m:t>
                              </m:r>
                            </m:e>
                            <m:e>
                              <m:r>
                                <m:t xml:space="preserve">0</m:t>
                              </m:r>
                            </m:e>
                          </m:mr>
                          <m:mr>
                            <m:e>
                              <m:r>
                                <m:t xml:space="preserve">0</m:t>
                              </m:r>
                            </m:e>
                            <m:e>
                              <m:r>
                                <m:t xml:space="preserve">−</m:t>
                              </m:r>
                              <m:r>
                                <m:t xml:space="preserve">1</m:t>
                              </m:r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3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81" name="Rectangle 2"/>
          <p:cNvSpPr/>
          <p:nvPr/>
        </p:nvSpPr>
        <p:spPr>
          <a:xfrm>
            <a:off x="460080" y="83160"/>
            <a:ext cx="10973880" cy="1143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Stability and Fixed points of dynamical systems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182" name="Picture 4" descr=""/>
          <p:cNvPicPr/>
          <p:nvPr/>
        </p:nvPicPr>
        <p:blipFill>
          <a:blip r:embed="rId2"/>
          <a:stretch/>
        </p:blipFill>
        <p:spPr>
          <a:xfrm>
            <a:off x="2310840" y="1309320"/>
            <a:ext cx="7570080" cy="220176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183" name="TextBox 2"/>
              <p:cNvSpPr txBox="1"/>
              <p:nvPr/>
            </p:nvSpPr>
            <p:spPr>
              <a:xfrm>
                <a:off x="931680" y="1416960"/>
                <a:ext cx="1090440" cy="525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𝑑𝑢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𝑢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Picture 1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71" name="TextBox 9"/>
          <p:cNvSpPr/>
          <p:nvPr/>
        </p:nvSpPr>
        <p:spPr>
          <a:xfrm>
            <a:off x="96480" y="241200"/>
            <a:ext cx="11938320" cy="3945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0000"/>
                </a:solidFill>
                <a:latin typeface="Cambria"/>
                <a:ea typeface="Cambria"/>
              </a:rPr>
              <a:t>2-d linear model (concept of star, node, line of fixed points,  and   saddle points) (Model 6)</a:t>
            </a:r>
            <a:endParaRPr b="0" lang="en-IN" sz="20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72" name="TextBox 11"/>
              <p:cNvSpPr txBox="1"/>
              <p:nvPr/>
            </p:nvSpPr>
            <p:spPr>
              <a:xfrm>
                <a:off x="5182200" y="1400400"/>
                <a:ext cx="1191600" cy="700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ⅆ</m:t>
                        </m:r>
                        <m:r>
                          <m:t xml:space="preserve">𝒙</m:t>
                        </m:r>
                      </m:num>
                      <m:den>
                        <m:r>
                          <m:t xml:space="preserve">ⅆ</m:t>
                        </m:r>
                        <m:r>
                          <m:t xml:space="preserve">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𝐴</m:t>
                    </m:r>
                    <m:r>
                      <m:t xml:space="preserve">𝒙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73" name="TextBox 14"/>
              <p:cNvSpPr txBox="1"/>
              <p:nvPr/>
            </p:nvSpPr>
            <p:spPr>
              <a:xfrm>
                <a:off x="4201200" y="2265120"/>
                <a:ext cx="2224440" cy="715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𝐴</m:t>
                    </m:r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m>
                          <m:mr>
                            <m:e>
                              <m:r>
                                <m:t xml:space="preserve">𝑎</m:t>
                              </m:r>
                            </m:e>
                            <m:e>
                              <m:r>
                                <m:t xml:space="preserve">𝑏</m:t>
                              </m:r>
                            </m:e>
                          </m:mr>
                          <m:mr>
                            <m:e>
                              <m:r>
                                <m:t xml:space="preserve">𝑐</m:t>
                              </m:r>
                            </m:e>
                            <m:e>
                              <m:r>
                                <m:t xml:space="preserve">𝑑</m:t>
                              </m:r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74" name="TextBox 2"/>
              <p:cNvSpPr txBox="1"/>
              <p:nvPr/>
            </p:nvSpPr>
            <p:spPr>
              <a:xfrm>
                <a:off x="7509600" y="2940480"/>
                <a:ext cx="2004840" cy="707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𝐴</m:t>
                    </m:r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m>
                          <m:mr>
                            <m:e>
                              <m:r>
                                <m:t xml:space="preserve">𝑎</m:t>
                              </m:r>
                            </m:e>
                            <m:e>
                              <m:r>
                                <m:t xml:space="preserve">0</m:t>
                              </m:r>
                            </m:e>
                          </m:mr>
                          <m:mr>
                            <m:e>
                              <m:r>
                                <m:t xml:space="preserve">0</m:t>
                              </m:r>
                            </m:e>
                            <m:e>
                              <m:r>
                                <m:t xml:space="preserve">−</m:t>
                              </m:r>
                              <m:r>
                                <m:t xml:space="preserve">1</m:t>
                              </m:r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75" name="TextBox 3"/>
              <p:cNvSpPr txBox="1"/>
              <p:nvPr/>
            </p:nvSpPr>
            <p:spPr>
              <a:xfrm>
                <a:off x="4063680" y="3861000"/>
                <a:ext cx="1157400" cy="700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ⅆ</m:t>
                        </m:r>
                        <m:r>
                          <m:t xml:space="preserve">𝑥</m:t>
                        </m:r>
                      </m:num>
                      <m:den>
                        <m:r>
                          <m:t xml:space="preserve">ⅆ</m:t>
                        </m:r>
                        <m:r>
                          <m:t xml:space="preserve">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𝑎𝑥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76" name="TextBox 4"/>
              <p:cNvSpPr txBox="1"/>
              <p:nvPr/>
            </p:nvSpPr>
            <p:spPr>
              <a:xfrm>
                <a:off x="5399640" y="3841560"/>
                <a:ext cx="1201680" cy="700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ⅆ</m:t>
                        </m:r>
                        <m:r>
                          <m:t xml:space="preserve">𝑦</m:t>
                        </m:r>
                      </m:num>
                      <m:den>
                        <m:r>
                          <m:t xml:space="preserve">ⅆ</m:t>
                        </m:r>
                        <m:r>
                          <m:t xml:space="preserve">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−</m:t>
                    </m:r>
                    <m:r>
                      <m:t xml:space="preserve">y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77" name="TextBox 6"/>
              <p:cNvSpPr txBox="1"/>
              <p:nvPr/>
            </p:nvSpPr>
            <p:spPr>
              <a:xfrm>
                <a:off x="3642120" y="4897080"/>
                <a:ext cx="153252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𝑥</m:t>
                    </m:r>
                    <m:r>
                      <m:t xml:space="preserve">=</m:t>
                    </m:r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sSup>
                      <m:e>
                        <m:r>
                          <m:t xml:space="preserve">𝑒</m:t>
                        </m:r>
                      </m:e>
                      <m:sup>
                        <m:r>
                          <m:t xml:space="preserve">𝑎𝑡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78" name="TextBox 7"/>
              <p:cNvSpPr txBox="1"/>
              <p:nvPr/>
            </p:nvSpPr>
            <p:spPr>
              <a:xfrm>
                <a:off x="5484240" y="4897080"/>
                <a:ext cx="153252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𝑦</m:t>
                    </m:r>
                    <m:r>
                      <m:t xml:space="preserve">=</m:t>
                    </m:r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sSup>
                      <m:e>
                        <m:r>
                          <m:t xml:space="preserve">𝑒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𝑡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379" name="TextBox 5"/>
          <p:cNvSpPr/>
          <p:nvPr/>
        </p:nvSpPr>
        <p:spPr>
          <a:xfrm flipH="1">
            <a:off x="1112760" y="5750280"/>
            <a:ext cx="977616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When 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,  decays (actually both) exponentially. Therefore, both will reach to  </a:t>
            </a:r>
            <a:r>
              <a:rPr b="0" lang="en-IN" sz="1800" spc="-1" strike="noStrike">
                <a:solidFill>
                  <a:srgbClr val="ff0000"/>
                </a:solidFill>
                <a:latin typeface="Cambria"/>
                <a:ea typeface="Cambria"/>
              </a:rPr>
              <a:t>zero. 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Picture 5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81" name="TextBox 9"/>
          <p:cNvSpPr/>
          <p:nvPr/>
        </p:nvSpPr>
        <p:spPr>
          <a:xfrm>
            <a:off x="96480" y="241200"/>
            <a:ext cx="11938320" cy="455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2-d linear model (concept of star, node, line of fixed points,  and   saddle points)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382" name="Picture 4" descr=""/>
          <p:cNvPicPr/>
          <p:nvPr/>
        </p:nvPicPr>
        <p:blipFill>
          <a:blip r:embed="rId2"/>
          <a:stretch/>
        </p:blipFill>
        <p:spPr>
          <a:xfrm>
            <a:off x="482400" y="1301040"/>
            <a:ext cx="2521440" cy="2663640"/>
          </a:xfrm>
          <a:prstGeom prst="rect">
            <a:avLst/>
          </a:prstGeom>
          <a:ln w="0">
            <a:noFill/>
          </a:ln>
        </p:spPr>
      </p:pic>
      <p:sp>
        <p:nvSpPr>
          <p:cNvPr id="383" name="TextBox 8"/>
          <p:cNvSpPr/>
          <p:nvPr/>
        </p:nvSpPr>
        <p:spPr>
          <a:xfrm flipH="1">
            <a:off x="3306960" y="2633400"/>
            <a:ext cx="6984000" cy="13093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000" spc="-1" strike="noStrike">
                <a:solidFill>
                  <a:srgbClr val="000000"/>
                </a:solidFill>
                <a:latin typeface="Cambria"/>
                <a:ea typeface="Cambria"/>
              </a:rPr>
              <a:t>Case 1: </a:t>
            </a:r>
            <a:r>
              <a:rPr b="0" lang="en-IN" sz="2000" spc="-1" strike="noStrike">
                <a:solidFill>
                  <a:srgbClr val="000000"/>
                </a:solidFill>
                <a:latin typeface="Cambria"/>
                <a:ea typeface="Cambria"/>
              </a:rPr>
              <a:t>Along x , it decays faster compared to y. Starting from far away point, the trajectory approaches to the origin tangent to the slower direction (y-direction) . </a:t>
            </a:r>
            <a:endParaRPr b="0" lang="en-IN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n-IN" sz="2000" spc="-1" strike="noStrike">
                <a:solidFill>
                  <a:srgbClr val="ff0000"/>
                </a:solidFill>
                <a:latin typeface="Cambria"/>
                <a:ea typeface="Cambria"/>
              </a:rPr>
              <a:t>Stable Node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84" name="TextBox 13"/>
          <p:cNvSpPr/>
          <p:nvPr/>
        </p:nvSpPr>
        <p:spPr>
          <a:xfrm>
            <a:off x="3283200" y="1661040"/>
            <a:ext cx="6802200" cy="6994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Cambria"/>
              </a:rPr>
              <a:t>When </a:t>
            </a:r>
            <a:r>
              <a:rPr b="0" lang="en-IN" sz="2000" spc="-1" strike="noStrike">
                <a:solidFill>
                  <a:srgbClr val="000000"/>
                </a:solidFill>
                <a:latin typeface="Cambria"/>
                <a:ea typeface="Cambria"/>
              </a:rPr>
              <a:t>,  decays (actually both) exponentially. Therefore both will reach to  </a:t>
            </a:r>
            <a:r>
              <a:rPr b="0" lang="en-IN" sz="2000" spc="-1" strike="noStrike">
                <a:solidFill>
                  <a:srgbClr val="ff0000"/>
                </a:solidFill>
                <a:latin typeface="Cambria"/>
                <a:ea typeface="Cambria"/>
              </a:rPr>
              <a:t>zero. 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2" dur="indefinite" restart="never" nodeType="tmRoot">
          <p:childTnLst>
            <p:seq>
              <p:cTn id="313" dur="indefinite" nodeType="mainSeq">
                <p:childTnLst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2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7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Picture 5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86" name="TextBox 9"/>
          <p:cNvSpPr/>
          <p:nvPr/>
        </p:nvSpPr>
        <p:spPr>
          <a:xfrm>
            <a:off x="96480" y="241200"/>
            <a:ext cx="11938320" cy="455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2-d linear model (concept of star, node, line of fixed points,  and   saddle points)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387" name="Picture 4" descr=""/>
          <p:cNvPicPr/>
          <p:nvPr/>
        </p:nvPicPr>
        <p:blipFill>
          <a:blip r:embed="rId2"/>
          <a:stretch/>
        </p:blipFill>
        <p:spPr>
          <a:xfrm>
            <a:off x="482400" y="1301040"/>
            <a:ext cx="2521440" cy="2663640"/>
          </a:xfrm>
          <a:prstGeom prst="rect">
            <a:avLst/>
          </a:prstGeom>
          <a:ln w="0">
            <a:noFill/>
          </a:ln>
        </p:spPr>
      </p:pic>
      <p:pic>
        <p:nvPicPr>
          <p:cNvPr id="388" name="Picture 7" descr=""/>
          <p:cNvPicPr/>
          <p:nvPr/>
        </p:nvPicPr>
        <p:blipFill>
          <a:blip r:embed="rId3"/>
          <a:stretch/>
        </p:blipFill>
        <p:spPr>
          <a:xfrm>
            <a:off x="482400" y="4168440"/>
            <a:ext cx="2521440" cy="2550960"/>
          </a:xfrm>
          <a:prstGeom prst="rect">
            <a:avLst/>
          </a:prstGeom>
          <a:ln w="0">
            <a:noFill/>
          </a:ln>
        </p:spPr>
      </p:pic>
      <p:sp>
        <p:nvSpPr>
          <p:cNvPr id="389" name="TextBox 10"/>
          <p:cNvSpPr/>
          <p:nvPr/>
        </p:nvSpPr>
        <p:spPr>
          <a:xfrm flipH="1">
            <a:off x="3192120" y="4243680"/>
            <a:ext cx="6984000" cy="1614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Cambria"/>
              </a:rPr>
              <a:t>When </a:t>
            </a:r>
            <a:r>
              <a:rPr b="0" lang="en-IN" sz="2000" spc="-1" strike="noStrike">
                <a:solidFill>
                  <a:srgbClr val="000000"/>
                </a:solidFill>
                <a:latin typeface="Cambria"/>
                <a:ea typeface="Cambria"/>
              </a:rPr>
              <a:t>,  decays (actually both) exponentially. Therefore, both will reach to  </a:t>
            </a:r>
            <a:r>
              <a:rPr b="0" lang="en-IN" sz="2000" spc="-1" strike="noStrike">
                <a:solidFill>
                  <a:srgbClr val="ff0000"/>
                </a:solidFill>
                <a:latin typeface="Cambria"/>
                <a:ea typeface="Cambria"/>
              </a:rPr>
              <a:t>zero. </a:t>
            </a:r>
            <a:endParaRPr b="0" lang="en-IN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1" lang="en-IN" sz="2000" spc="-1" strike="noStrike">
                <a:solidFill>
                  <a:srgbClr val="000000"/>
                </a:solidFill>
                <a:latin typeface="Cambria"/>
                <a:ea typeface="Cambria"/>
              </a:rPr>
              <a:t>Case 2: </a:t>
            </a:r>
            <a:r>
              <a:rPr b="0" lang="en-IN" sz="2000" spc="-1" strike="noStrike">
                <a:solidFill>
                  <a:srgbClr val="000000"/>
                </a:solidFill>
                <a:latin typeface="Cambria"/>
                <a:ea typeface="Cambria"/>
              </a:rPr>
              <a:t>  The decay rates are precisely equal for both. Thus trajectories are straight line passing through origin.</a:t>
            </a:r>
            <a:endParaRPr b="0" lang="en-IN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mbria"/>
                <a:ea typeface="Cambria"/>
              </a:rPr>
              <a:t>Called as </a:t>
            </a:r>
            <a:r>
              <a:rPr b="1" lang="en-IN" sz="2000" spc="-1" strike="noStrike">
                <a:solidFill>
                  <a:srgbClr val="ff0000"/>
                </a:solidFill>
                <a:latin typeface="Cambria"/>
                <a:ea typeface="Cambria"/>
              </a:rPr>
              <a:t>star.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90" name="TextBox 1"/>
          <p:cNvSpPr/>
          <p:nvPr/>
        </p:nvSpPr>
        <p:spPr>
          <a:xfrm flipH="1">
            <a:off x="3299400" y="2614320"/>
            <a:ext cx="6984000" cy="13093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000" spc="-1" strike="noStrike">
                <a:solidFill>
                  <a:srgbClr val="000000"/>
                </a:solidFill>
                <a:latin typeface="Cambria"/>
                <a:ea typeface="Cambria"/>
              </a:rPr>
              <a:t>Case 1: </a:t>
            </a:r>
            <a:r>
              <a:rPr b="0" lang="en-IN" sz="2000" spc="-1" strike="noStrike">
                <a:solidFill>
                  <a:srgbClr val="000000"/>
                </a:solidFill>
                <a:latin typeface="Cambria"/>
                <a:ea typeface="Cambria"/>
              </a:rPr>
              <a:t>Along x , it decays faster compared to y. Starting from far away point, the trajectory approaches to the origin tangent to the slower direction (y-direction) . </a:t>
            </a:r>
            <a:endParaRPr b="0" lang="en-IN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n-IN" sz="2000" spc="-1" strike="noStrike">
                <a:solidFill>
                  <a:srgbClr val="ff0000"/>
                </a:solidFill>
                <a:latin typeface="Cambria"/>
                <a:ea typeface="Cambria"/>
              </a:rPr>
              <a:t>Stable Node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91" name="TextBox 2"/>
          <p:cNvSpPr/>
          <p:nvPr/>
        </p:nvSpPr>
        <p:spPr>
          <a:xfrm>
            <a:off x="3283200" y="1641960"/>
            <a:ext cx="6802200" cy="6994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Cambria"/>
              </a:rPr>
              <a:t>When </a:t>
            </a:r>
            <a:r>
              <a:rPr b="0" lang="en-IN" sz="2000" spc="-1" strike="noStrike">
                <a:solidFill>
                  <a:srgbClr val="000000"/>
                </a:solidFill>
                <a:latin typeface="Cambria"/>
                <a:ea typeface="Cambria"/>
              </a:rPr>
              <a:t>,  decays (actually both) exponentially. Therefore both will reach to  </a:t>
            </a:r>
            <a:r>
              <a:rPr b="0" lang="en-IN" sz="2000" spc="-1" strike="noStrike">
                <a:solidFill>
                  <a:srgbClr val="ff0000"/>
                </a:solidFill>
                <a:latin typeface="Cambria"/>
                <a:ea typeface="Cambria"/>
              </a:rPr>
              <a:t>zero. 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Picture 5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93" name="TextBox 9"/>
          <p:cNvSpPr/>
          <p:nvPr/>
        </p:nvSpPr>
        <p:spPr>
          <a:xfrm>
            <a:off x="96480" y="241200"/>
            <a:ext cx="11938320" cy="455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2-d linear model (concept of star, node, line of fixed points,  and   saddle points)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394" name="Picture 2" descr=""/>
          <p:cNvPicPr/>
          <p:nvPr/>
        </p:nvPicPr>
        <p:blipFill>
          <a:blip r:embed="rId2"/>
          <a:stretch/>
        </p:blipFill>
        <p:spPr>
          <a:xfrm>
            <a:off x="397800" y="942480"/>
            <a:ext cx="2332800" cy="2505600"/>
          </a:xfrm>
          <a:prstGeom prst="rect">
            <a:avLst/>
          </a:prstGeom>
          <a:ln w="0">
            <a:noFill/>
          </a:ln>
        </p:spPr>
      </p:pic>
      <p:sp>
        <p:nvSpPr>
          <p:cNvPr id="395" name="TextBox 3"/>
          <p:cNvSpPr/>
          <p:nvPr/>
        </p:nvSpPr>
        <p:spPr>
          <a:xfrm flipH="1">
            <a:off x="3323880" y="1570680"/>
            <a:ext cx="6984000" cy="1614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000" spc="-1" strike="noStrike">
                <a:solidFill>
                  <a:srgbClr val="000000"/>
                </a:solidFill>
                <a:latin typeface="Cambria"/>
                <a:ea typeface="Cambria"/>
              </a:rPr>
              <a:t>Case 3: -1&lt;</a:t>
            </a:r>
            <a:r>
              <a:rPr b="0" lang="en-IN" sz="2000" spc="-1" strike="noStrike">
                <a:solidFill>
                  <a:srgbClr val="000000"/>
                </a:solidFill>
                <a:latin typeface="Cambria"/>
                <a:ea typeface="Cambria"/>
              </a:rPr>
              <a:t>Along y , it decays faster compared to x. Starting from far away point, the trajectory approaches to the origin tangent to the slower direction (x-direction) . </a:t>
            </a:r>
            <a:endParaRPr b="0" lang="en-IN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n-IN" sz="2000" spc="-1" strike="noStrike">
                <a:solidFill>
                  <a:srgbClr val="ff0000"/>
                </a:solidFill>
                <a:latin typeface="Cambria"/>
                <a:ea typeface="Cambria"/>
              </a:rPr>
              <a:t>Stable Node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Picture 5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97" name="TextBox 9"/>
          <p:cNvSpPr/>
          <p:nvPr/>
        </p:nvSpPr>
        <p:spPr>
          <a:xfrm>
            <a:off x="96480" y="241200"/>
            <a:ext cx="11938320" cy="455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2-d linear model (concept of star, node, line of fixed points,  and   saddle points)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398" name="Picture 2" descr=""/>
          <p:cNvPicPr/>
          <p:nvPr/>
        </p:nvPicPr>
        <p:blipFill>
          <a:blip r:embed="rId2"/>
          <a:stretch/>
        </p:blipFill>
        <p:spPr>
          <a:xfrm>
            <a:off x="397800" y="942480"/>
            <a:ext cx="2332800" cy="2505600"/>
          </a:xfrm>
          <a:prstGeom prst="rect">
            <a:avLst/>
          </a:prstGeom>
          <a:ln w="0">
            <a:noFill/>
          </a:ln>
        </p:spPr>
      </p:pic>
      <p:sp>
        <p:nvSpPr>
          <p:cNvPr id="399" name="TextBox 3"/>
          <p:cNvSpPr/>
          <p:nvPr/>
        </p:nvSpPr>
        <p:spPr>
          <a:xfrm flipH="1">
            <a:off x="3323880" y="1570680"/>
            <a:ext cx="6984000" cy="16750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ambria"/>
                <a:ea typeface="Cambria"/>
              </a:rPr>
              <a:t>Case 3: -1&lt;</a:t>
            </a:r>
            <a:r>
              <a:rPr b="0" lang="en-IN" sz="2000" spc="-1" strike="noStrike">
                <a:solidFill>
                  <a:srgbClr val="000000"/>
                </a:solidFill>
                <a:latin typeface="Cambria"/>
                <a:ea typeface="Cambria"/>
              </a:rPr>
              <a:t>Along y , it decays faster compared to x. Starting from far away point, the trajectory approaches to the origin tangent to the slower direction (x-direction) . </a:t>
            </a:r>
            <a:endParaRPr b="0" lang="en-IN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n-IN" sz="2000" spc="-1" strike="noStrike">
                <a:solidFill>
                  <a:srgbClr val="ff0000"/>
                </a:solidFill>
                <a:latin typeface="Cambria"/>
                <a:ea typeface="Cambria"/>
              </a:rPr>
              <a:t>Stable Node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  <p:pic>
        <p:nvPicPr>
          <p:cNvPr id="400" name="Picture 4" descr=""/>
          <p:cNvPicPr/>
          <p:nvPr/>
        </p:nvPicPr>
        <p:blipFill>
          <a:blip r:embed="rId3"/>
          <a:stretch/>
        </p:blipFill>
        <p:spPr>
          <a:xfrm>
            <a:off x="397800" y="3794760"/>
            <a:ext cx="2443680" cy="2822040"/>
          </a:xfrm>
          <a:prstGeom prst="rect">
            <a:avLst/>
          </a:prstGeom>
          <a:ln w="0">
            <a:noFill/>
          </a:ln>
        </p:spPr>
      </p:pic>
      <p:sp>
        <p:nvSpPr>
          <p:cNvPr id="401" name="TextBox 7"/>
          <p:cNvSpPr/>
          <p:nvPr/>
        </p:nvSpPr>
        <p:spPr>
          <a:xfrm flipH="1">
            <a:off x="3323880" y="4420800"/>
            <a:ext cx="6984000" cy="1004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000" spc="-1" strike="noStrike">
                <a:solidFill>
                  <a:srgbClr val="000000"/>
                </a:solidFill>
                <a:latin typeface="Cambria"/>
                <a:ea typeface="Cambria"/>
              </a:rPr>
              <a:t>Case 4: </a:t>
            </a:r>
            <a:r>
              <a:rPr b="1" lang="en-US" sz="2000" spc="-1" strike="noStrike">
                <a:solidFill>
                  <a:srgbClr val="000000"/>
                </a:solidFill>
                <a:latin typeface="Cambria"/>
                <a:ea typeface="Cambria"/>
              </a:rPr>
              <a:t>a</a:t>
            </a:r>
            <a:r>
              <a:rPr b="0" lang="en-IN" sz="2000" spc="-1" strike="noStrike">
                <a:solidFill>
                  <a:srgbClr val="000000"/>
                </a:solidFill>
                <a:latin typeface="Cambria"/>
                <a:ea typeface="Cambria"/>
              </a:rPr>
              <a:t>, for long term evaluation.</a:t>
            </a:r>
            <a:endParaRPr b="0" lang="en-IN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n-IN" sz="2000" spc="-1" strike="noStrike">
                <a:solidFill>
                  <a:srgbClr val="ff0000"/>
                </a:solidFill>
                <a:latin typeface="Cambria"/>
                <a:ea typeface="Cambria"/>
              </a:rPr>
              <a:t>So lines of fixed points 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Picture 5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403" name="TextBox 9"/>
          <p:cNvSpPr/>
          <p:nvPr/>
        </p:nvSpPr>
        <p:spPr>
          <a:xfrm>
            <a:off x="96480" y="241200"/>
            <a:ext cx="11938320" cy="455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2-d linear model (concept of star, node, line of fixed points,  and   saddle points)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404" name="Picture 4" descr=""/>
          <p:cNvPicPr/>
          <p:nvPr/>
        </p:nvPicPr>
        <p:blipFill>
          <a:blip r:embed="rId2"/>
          <a:stretch/>
        </p:blipFill>
        <p:spPr>
          <a:xfrm>
            <a:off x="619920" y="1753200"/>
            <a:ext cx="2203200" cy="2709000"/>
          </a:xfrm>
          <a:prstGeom prst="rect">
            <a:avLst/>
          </a:prstGeom>
          <a:ln w="0">
            <a:noFill/>
          </a:ln>
        </p:spPr>
      </p:pic>
      <p:pic>
        <p:nvPicPr>
          <p:cNvPr id="405" name="Picture 7" descr=""/>
          <p:cNvPicPr/>
          <p:nvPr/>
        </p:nvPicPr>
        <p:blipFill>
          <a:blip r:embed="rId3"/>
          <a:stretch/>
        </p:blipFill>
        <p:spPr>
          <a:xfrm>
            <a:off x="3256560" y="2163240"/>
            <a:ext cx="8405280" cy="151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icture 7" descr=""/>
          <p:cNvPicPr/>
          <p:nvPr/>
        </p:nvPicPr>
        <p:blipFill>
          <a:blip r:embed="rId1"/>
          <a:stretch/>
        </p:blipFill>
        <p:spPr>
          <a:xfrm>
            <a:off x="2044440" y="408960"/>
            <a:ext cx="8632440" cy="2133360"/>
          </a:xfrm>
          <a:prstGeom prst="rect">
            <a:avLst/>
          </a:prstGeom>
          <a:ln w="0">
            <a:noFill/>
          </a:ln>
        </p:spPr>
      </p:pic>
      <p:pic>
        <p:nvPicPr>
          <p:cNvPr id="407" name="Picture 9" descr=""/>
          <p:cNvPicPr/>
          <p:nvPr/>
        </p:nvPicPr>
        <p:blipFill>
          <a:blip r:embed="rId2"/>
          <a:stretch/>
        </p:blipFill>
        <p:spPr>
          <a:xfrm>
            <a:off x="2139120" y="3098880"/>
            <a:ext cx="8314560" cy="227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3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0" y="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409" name="TextBox 26"/>
          <p:cNvSpPr/>
          <p:nvPr/>
        </p:nvSpPr>
        <p:spPr>
          <a:xfrm>
            <a:off x="753840" y="508680"/>
            <a:ext cx="10334880" cy="22834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0000"/>
                </a:solidFill>
                <a:latin typeface="Cambria"/>
                <a:ea typeface="Cambria"/>
              </a:rPr>
              <a:t>Overall Target</a:t>
            </a:r>
            <a:endParaRPr b="0" lang="en-IN" sz="3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70c0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70c0"/>
                </a:solidFill>
                <a:latin typeface="Cambria"/>
                <a:ea typeface="Cambria"/>
              </a:rPr>
              <a:t> </a:t>
            </a:r>
            <a:r>
              <a:rPr b="0" i="1" lang="en-US" sz="2800" spc="-1" strike="noStrike">
                <a:solidFill>
                  <a:srgbClr val="0070c0"/>
                </a:solidFill>
                <a:latin typeface="Cambria"/>
                <a:ea typeface="Cambria"/>
              </a:rPr>
              <a:t>Numerical solution of nonlinear ordinary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2800" spc="-1" strike="noStrike">
                <a:solidFill>
                  <a:srgbClr val="0070c0"/>
                </a:solidFill>
                <a:latin typeface="Cambria"/>
                <a:ea typeface="Cambria"/>
              </a:rPr>
              <a:t>   </a:t>
            </a:r>
            <a:r>
              <a:rPr b="0" i="1" lang="en-US" sz="2800" spc="-1" strike="noStrike">
                <a:solidFill>
                  <a:srgbClr val="0070c0"/>
                </a:solidFill>
                <a:latin typeface="Cambria"/>
                <a:ea typeface="Cambria"/>
              </a:rPr>
              <a:t>differential equations</a:t>
            </a:r>
            <a:endParaRPr b="0" lang="en-IN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70c0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70c0"/>
                </a:solidFill>
                <a:latin typeface="Cambria"/>
                <a:ea typeface="Cambria"/>
              </a:rPr>
              <a:t>Modelling disease, emergence of chaos,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2800" spc="-1" strike="noStrike">
                <a:solidFill>
                  <a:srgbClr val="0070c0"/>
                </a:solidFill>
                <a:latin typeface="Cambria"/>
                <a:ea typeface="Cambria"/>
              </a:rPr>
              <a:t>      </a:t>
            </a:r>
            <a:r>
              <a:rPr b="0" i="1" lang="en-US" sz="2800" spc="-1" strike="noStrike">
                <a:solidFill>
                  <a:srgbClr val="0070c0"/>
                </a:solidFill>
                <a:latin typeface="Cambria"/>
                <a:ea typeface="Cambria"/>
              </a:rPr>
              <a:t>chaos in physical systems</a:t>
            </a:r>
            <a:endParaRPr b="0" lang="en-IN" sz="2800" spc="-1" strike="noStrike">
              <a:latin typeface="Arial"/>
            </a:endParaRPr>
          </a:p>
        </p:txBody>
      </p:sp>
      <p:grpSp>
        <p:nvGrpSpPr>
          <p:cNvPr id="410" name="Group 6"/>
          <p:cNvGrpSpPr/>
          <p:nvPr/>
        </p:nvGrpSpPr>
        <p:grpSpPr>
          <a:xfrm>
            <a:off x="2988720" y="989640"/>
            <a:ext cx="6840720" cy="5131440"/>
            <a:chOff x="2988720" y="989640"/>
            <a:chExt cx="6840720" cy="5131440"/>
          </a:xfrm>
        </p:grpSpPr>
        <p:pic>
          <p:nvPicPr>
            <p:cNvPr id="411" name="Picture 2" descr="Graphical user interface&#10;&#10;Description automatically generated"/>
            <p:cNvPicPr/>
            <p:nvPr/>
          </p:nvPicPr>
          <p:blipFill>
            <a:blip r:embed="rId2"/>
            <a:stretch/>
          </p:blipFill>
          <p:spPr>
            <a:xfrm>
              <a:off x="2988720" y="1405800"/>
              <a:ext cx="6840720" cy="4715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2" name="TextBox 5"/>
            <p:cNvSpPr/>
            <p:nvPr/>
          </p:nvSpPr>
          <p:spPr>
            <a:xfrm>
              <a:off x="2988720" y="989640"/>
              <a:ext cx="6840720" cy="36396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70c0"/>
                  </a:solidFill>
                  <a:latin typeface="Cambria"/>
                  <a:ea typeface="Cambria"/>
                </a:rPr>
                <a:t>Me after every single differential equations test.</a:t>
              </a:r>
              <a:endParaRPr b="0" lang="en-IN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8" dur="indefinite" restart="never" nodeType="tmRoot">
          <p:childTnLst>
            <p:seq>
              <p:cTn id="329" dur="indefinite" nodeType="mainSeq">
                <p:childTnLst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4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5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3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85" name="Rectangle 2"/>
          <p:cNvSpPr/>
          <p:nvPr/>
        </p:nvSpPr>
        <p:spPr>
          <a:xfrm>
            <a:off x="460080" y="83160"/>
            <a:ext cx="10973880" cy="1143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Stability and Fixed points of dynamical systems (vector flow)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186" name="Picture 4" descr=""/>
          <p:cNvPicPr/>
          <p:nvPr/>
        </p:nvPicPr>
        <p:blipFill>
          <a:blip r:embed="rId2"/>
          <a:stretch/>
        </p:blipFill>
        <p:spPr>
          <a:xfrm>
            <a:off x="2310840" y="1309320"/>
            <a:ext cx="7570080" cy="220176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187" name="TextBox 2"/>
              <p:cNvSpPr txBox="1"/>
              <p:nvPr/>
            </p:nvSpPr>
            <p:spPr>
              <a:xfrm>
                <a:off x="931680" y="1416960"/>
                <a:ext cx="1090440" cy="525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𝑑𝑢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𝑢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pic>
        <p:nvPicPr>
          <p:cNvPr id="188" name="Picture 6" descr=""/>
          <p:cNvPicPr/>
          <p:nvPr/>
        </p:nvPicPr>
        <p:blipFill>
          <a:blip r:embed="rId3"/>
          <a:stretch/>
        </p:blipFill>
        <p:spPr>
          <a:xfrm>
            <a:off x="7092720" y="1416960"/>
            <a:ext cx="4815720" cy="3995640"/>
          </a:xfrm>
          <a:prstGeom prst="rect">
            <a:avLst/>
          </a:prstGeom>
          <a:ln w="0">
            <a:noFill/>
          </a:ln>
        </p:spPr>
      </p:pic>
      <p:pic>
        <p:nvPicPr>
          <p:cNvPr id="189" name="Picture 7" descr=""/>
          <p:cNvPicPr/>
          <p:nvPr/>
        </p:nvPicPr>
        <p:blipFill>
          <a:blip r:embed="rId4"/>
          <a:stretch/>
        </p:blipFill>
        <p:spPr>
          <a:xfrm>
            <a:off x="-82080" y="4826160"/>
            <a:ext cx="6897600" cy="1734840"/>
          </a:xfrm>
          <a:prstGeom prst="rect">
            <a:avLst/>
          </a:prstGeom>
          <a:ln w="0">
            <a:noFill/>
          </a:ln>
        </p:spPr>
      </p:pic>
      <p:sp>
        <p:nvSpPr>
          <p:cNvPr id="190" name="Straight Arrow Connector 11"/>
          <p:cNvSpPr/>
          <p:nvPr/>
        </p:nvSpPr>
        <p:spPr>
          <a:xfrm flipH="1">
            <a:off x="10004760" y="2125440"/>
            <a:ext cx="592920" cy="138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191" name="TextBox 5"/>
              <p:cNvSpPr txBox="1"/>
              <p:nvPr/>
            </p:nvSpPr>
            <p:spPr>
              <a:xfrm>
                <a:off x="8946360" y="3908160"/>
                <a:ext cx="126468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𝑎</m:t>
                    </m:r>
                    <m:r>
                      <m:t xml:space="preserve">=</m:t>
                    </m:r>
                    <m:r>
                      <m:t xml:space="preserve">𝑏</m:t>
                    </m:r>
                    <m:r>
                      <m:t xml:space="preserve">=</m:t>
                    </m:r>
                    <m:r>
                      <m:t xml:space="preserve">1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3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93" name="Rectangle 2"/>
          <p:cNvSpPr/>
          <p:nvPr/>
        </p:nvSpPr>
        <p:spPr>
          <a:xfrm>
            <a:off x="460080" y="83160"/>
            <a:ext cx="10973880" cy="1143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Stability and Fixed points of dynamical systems (Model 1) 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194" name="Picture 4" descr=""/>
          <p:cNvPicPr/>
          <p:nvPr/>
        </p:nvPicPr>
        <p:blipFill>
          <a:blip r:embed="rId2"/>
          <a:stretch/>
        </p:blipFill>
        <p:spPr>
          <a:xfrm>
            <a:off x="2310840" y="1309320"/>
            <a:ext cx="7570080" cy="220176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195" name="TextBox 2"/>
              <p:cNvSpPr txBox="1"/>
              <p:nvPr/>
            </p:nvSpPr>
            <p:spPr>
              <a:xfrm>
                <a:off x="931680" y="1416960"/>
                <a:ext cx="1090440" cy="525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𝑑𝑢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𝑢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pic>
        <p:nvPicPr>
          <p:cNvPr id="196" name="Picture 6" descr=""/>
          <p:cNvPicPr/>
          <p:nvPr/>
        </p:nvPicPr>
        <p:blipFill>
          <a:blip r:embed="rId3"/>
          <a:stretch/>
        </p:blipFill>
        <p:spPr>
          <a:xfrm>
            <a:off x="7092720" y="1416960"/>
            <a:ext cx="4815720" cy="3995640"/>
          </a:xfrm>
          <a:prstGeom prst="rect">
            <a:avLst/>
          </a:prstGeom>
          <a:ln w="0">
            <a:noFill/>
          </a:ln>
        </p:spPr>
      </p:pic>
      <p:pic>
        <p:nvPicPr>
          <p:cNvPr id="197" name="Picture 7" descr=""/>
          <p:cNvPicPr/>
          <p:nvPr/>
        </p:nvPicPr>
        <p:blipFill>
          <a:blip r:embed="rId4"/>
          <a:stretch/>
        </p:blipFill>
        <p:spPr>
          <a:xfrm>
            <a:off x="5127840" y="4349880"/>
            <a:ext cx="6897600" cy="1734840"/>
          </a:xfrm>
          <a:prstGeom prst="rect">
            <a:avLst/>
          </a:prstGeom>
          <a:ln w="0">
            <a:noFill/>
          </a:ln>
        </p:spPr>
      </p:pic>
      <p:pic>
        <p:nvPicPr>
          <p:cNvPr id="198" name="Picture 8" descr="Chart&#10;&#10;Description automatically generated"/>
          <p:cNvPicPr/>
          <p:nvPr/>
        </p:nvPicPr>
        <p:blipFill>
          <a:blip r:embed="rId5"/>
          <a:stretch/>
        </p:blipFill>
        <p:spPr>
          <a:xfrm>
            <a:off x="2146680" y="1309320"/>
            <a:ext cx="6667200" cy="5000400"/>
          </a:xfrm>
          <a:prstGeom prst="rect">
            <a:avLst/>
          </a:prstGeom>
          <a:ln w="0">
            <a:noFill/>
          </a:ln>
        </p:spPr>
      </p:pic>
      <p:sp>
        <p:nvSpPr>
          <p:cNvPr id="199" name="Straight Arrow Connector 9"/>
          <p:cNvSpPr/>
          <p:nvPr/>
        </p:nvSpPr>
        <p:spPr>
          <a:xfrm flipH="1">
            <a:off x="10004760" y="2125440"/>
            <a:ext cx="592920" cy="138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200" name="Rectangle 5"/>
              <p:cNvSpPr txBox="1"/>
              <p:nvPr/>
            </p:nvSpPr>
            <p:spPr>
              <a:xfrm>
                <a:off x="2310840" y="2835720"/>
                <a:ext cx="568080" cy="600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𝑢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5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02" name="TextBox 9"/>
          <p:cNvSpPr/>
          <p:nvPr/>
        </p:nvSpPr>
        <p:spPr>
          <a:xfrm>
            <a:off x="96480" y="2506680"/>
            <a:ext cx="11938320" cy="455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Numerical Solution with Euler Method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mc:AlternateContent>
        <mc:Choice xmlns:a14="http://schemas.microsoft.com/office/drawing/2010/main" Requires="a14">
          <p:sp>
            <p:nvSpPr>
              <p:cNvPr id="204" name="TextBox 1"/>
              <p:cNvSpPr txBox="1"/>
              <p:nvPr/>
            </p:nvSpPr>
            <p:spPr>
              <a:xfrm>
                <a:off x="2199600" y="792000"/>
                <a:ext cx="7685640" cy="709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  <m:r>
                          <m:t xml:space="preserve">+</m:t>
                        </m:r>
                        <m:r>
                          <m:t xml:space="preserve">h</m:t>
                        </m:r>
                      </m:e>
                    </m:d>
                    <m:r>
                      <m:t xml:space="preserve">=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r>
                      <m:t xml:space="preserve">+</m:t>
                    </m:r>
                    <m:r>
                      <m:t xml:space="preserve">h</m:t>
                    </m:r>
                    <m:sSup>
                      <m:e>
                        <m:r>
                          <m:t xml:space="preserve">𝑓</m:t>
                        </m:r>
                      </m:e>
                      <m:sup>
                        <m:r>
                          <m:t xml:space="preserve">′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r>
                      <m:t xml:space="preserve">+</m:t>
                    </m:r>
                    <m:f>
                      <m:num>
                        <m:sSup>
                          <m:e>
                            <m:r>
                              <m:t xml:space="preserve">h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num>
                      <m:den>
                        <m:r>
                          <m:t xml:space="preserve">2</m:t>
                        </m:r>
                        <m:r>
                          <m:t xml:space="preserve">!</m:t>
                        </m:r>
                      </m:den>
                    </m:f>
                    <m:sSup>
                      <m:e>
                        <m:r>
                          <m:t xml:space="preserve">𝑓</m:t>
                        </m:r>
                      </m:e>
                      <m:sup>
                        <m:r>
                          <m:t xml:space="preserve">′</m:t>
                        </m:r>
                        <m:r>
                          <m:t xml:space="preserve">′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r>
                      <m:t xml:space="preserve">+</m:t>
                    </m:r>
                    <m:r>
                      <m:t xml:space="preserve">…</m:t>
                    </m:r>
                    <m:r>
                      <m:t xml:space="preserve">+</m:t>
                    </m:r>
                    <m:f>
                      <m:num>
                        <m:sSup>
                          <m:e>
                            <m:r>
                              <m:t xml:space="preserve">h</m:t>
                            </m:r>
                          </m:e>
                          <m:sup>
                            <m:r>
                              <m:t xml:space="preserve">𝑛</m:t>
                            </m:r>
                          </m:sup>
                        </m:sSup>
                      </m:num>
                      <m:den>
                        <m:r>
                          <m:t xml:space="preserve">𝑛</m:t>
                        </m:r>
                        <m:r>
                          <m:t xml:space="preserve">!</m:t>
                        </m:r>
                      </m:den>
                    </m:f>
                    <m:sSup>
                      <m:e>
                        <m:r>
                          <m:t xml:space="preserve">𝑓</m:t>
                        </m:r>
                      </m:e>
                      <m:sup>
                        <m:r>
                          <m:t xml:space="preserve">𝑛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r>
                      <m:t xml:space="preserve">+</m:t>
                    </m:r>
                    <m:sSub>
                      <m:e>
                        <m:r>
                          <m:t xml:space="preserve">𝑅</m:t>
                        </m:r>
                      </m:e>
                      <m:sub>
                        <m:r>
                          <m:t xml:space="preserve">𝑛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𝑥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205" name="Straight Arrow Connector 4"/>
          <p:cNvSpPr/>
          <p:nvPr/>
        </p:nvSpPr>
        <p:spPr>
          <a:xfrm>
            <a:off x="8331120" y="1318680"/>
            <a:ext cx="360" cy="55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0f04ec"/>
            </a:solidFill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TextBox 12"/>
          <p:cNvSpPr/>
          <p:nvPr/>
        </p:nvSpPr>
        <p:spPr>
          <a:xfrm>
            <a:off x="7208280" y="1803600"/>
            <a:ext cx="3253680" cy="819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Cambria"/>
                <a:ea typeface="Cambria"/>
              </a:rPr>
              <a:t>Denotes the difference between Talylor Polynomial of degree </a:t>
            </a:r>
            <a:r>
              <a:rPr b="0" lang="en-IN" sz="1600" spc="-1" strike="noStrike">
                <a:solidFill>
                  <a:srgbClr val="000000"/>
                </a:solidFill>
                <a:latin typeface="Cambria"/>
                <a:ea typeface="Cambria"/>
              </a:rPr>
              <a:t> and the original function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07" name="TextBox 13"/>
          <p:cNvSpPr/>
          <p:nvPr/>
        </p:nvSpPr>
        <p:spPr>
          <a:xfrm>
            <a:off x="3551400" y="1930320"/>
            <a:ext cx="2148840" cy="6994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Cambria"/>
              </a:rPr>
              <a:t>For the first derivative</a:t>
            </a:r>
            <a:endParaRPr b="0" lang="en-IN" sz="20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08" name="TextBox 14"/>
              <p:cNvSpPr txBox="1"/>
              <p:nvPr/>
            </p:nvSpPr>
            <p:spPr>
              <a:xfrm>
                <a:off x="3202200" y="2947320"/>
                <a:ext cx="5788080" cy="461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  <m:r>
                          <m:t xml:space="preserve">+</m:t>
                        </m:r>
                        <m:r>
                          <m:t xml:space="preserve">h</m:t>
                        </m:r>
                      </m:e>
                    </m:d>
                    <m:r>
                      <m:t xml:space="preserve">=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r>
                      <m:t xml:space="preserve">+</m:t>
                    </m:r>
                    <m:r>
                      <m:t xml:space="preserve">h</m:t>
                    </m:r>
                    <m:sSup>
                      <m:e>
                        <m:r>
                          <m:t xml:space="preserve">𝑓</m:t>
                        </m:r>
                      </m:e>
                      <m:sup>
                        <m:r>
                          <m:t xml:space="preserve">′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r>
                      <m:t xml:space="preserve">+</m:t>
                    </m:r>
                    <m:sSub>
                      <m:e>
                        <m:r>
                          <m:t xml:space="preserve">𝑅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𝑥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209" name="Straight Arrow Connector 15"/>
          <p:cNvSpPr/>
          <p:nvPr/>
        </p:nvSpPr>
        <p:spPr>
          <a:xfrm>
            <a:off x="8165160" y="3396960"/>
            <a:ext cx="360" cy="3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0f04ec"/>
            </a:solidFill>
            <a:head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TextBox 17"/>
          <p:cNvSpPr/>
          <p:nvPr/>
        </p:nvSpPr>
        <p:spPr>
          <a:xfrm>
            <a:off x="7949160" y="3709080"/>
            <a:ext cx="560160" cy="2638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50" spc="-1" strike="noStrike">
                <a:solidFill>
                  <a:srgbClr val="0f04ec"/>
                </a:solidFill>
                <a:latin typeface="Cambria"/>
                <a:ea typeface="Cambria"/>
              </a:rPr>
              <a:t>Samll</a:t>
            </a:r>
            <a:endParaRPr b="0" lang="en-IN" sz="115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11" name="TextBox 18"/>
              <p:cNvSpPr txBox="1"/>
              <p:nvPr/>
            </p:nvSpPr>
            <p:spPr>
              <a:xfrm>
                <a:off x="3224880" y="4078440"/>
                <a:ext cx="5788080" cy="808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𝐿</m:t>
                    </m:r>
                    <m:sSub>
                      <m:e>
                        <m:r>
                          <m:t xml:space="preserve">𝑡</m:t>
                        </m:r>
                      </m:e>
                      <m:sub>
                        <m:r>
                          <m:t xml:space="preserve">h</m:t>
                        </m:r>
                        <m:r>
                          <m:t xml:space="preserve">→</m:t>
                        </m:r>
                        <m:r>
                          <m:t xml:space="preserve">0</m:t>
                        </m:r>
                      </m:sub>
                    </m:sSub>
                    <m:f>
                      <m:num>
                        <m:r>
                          <m:t xml:space="preserve">𝑓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𝑥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  <m:r>
                              <m:t xml:space="preserve">+</m:t>
                            </m:r>
                            <m:r>
                              <m:t xml:space="preserve">h</m:t>
                            </m:r>
                          </m:e>
                        </m:d>
                        <m:r>
                          <m:t xml:space="preserve">−</m:t>
                        </m:r>
                        <m:r>
                          <m:t xml:space="preserve">𝑓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𝑥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m:t xml:space="preserve">h</m:t>
                        </m:r>
                      </m:den>
                    </m:f>
                    <m:r>
                      <m:t xml:space="preserve">=</m:t>
                    </m:r>
                    <m:sSup>
                      <m:e>
                        <m:r>
                          <m:t xml:space="preserve">𝑓</m:t>
                        </m:r>
                      </m:e>
                      <m:sup>
                        <m:r>
                          <m:t xml:space="preserve">′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212" name="TextBox 19"/>
          <p:cNvSpPr/>
          <p:nvPr/>
        </p:nvSpPr>
        <p:spPr>
          <a:xfrm>
            <a:off x="1259640" y="141120"/>
            <a:ext cx="8394840" cy="43776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80" spc="-1" strike="noStrike">
                <a:solidFill>
                  <a:srgbClr val="0000ff"/>
                </a:solidFill>
                <a:latin typeface="Cambria"/>
                <a:ea typeface="Cambria"/>
              </a:rPr>
              <a:t>Basics: Numerical techniques (Derivative of a function)</a:t>
            </a:r>
            <a:endParaRPr b="0" lang="en-IN" sz="22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mc:AlternateContent>
        <mc:Choice xmlns:a14="http://schemas.microsoft.com/office/drawing/2010/main" Requires="a14">
          <p:sp>
            <p:nvSpPr>
              <p:cNvPr id="214" name="TextBox 1"/>
              <p:cNvSpPr txBox="1"/>
              <p:nvPr/>
            </p:nvSpPr>
            <p:spPr>
              <a:xfrm>
                <a:off x="2100960" y="792000"/>
                <a:ext cx="7545600" cy="647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  <m:r>
                          <m:t xml:space="preserve">+</m:t>
                        </m:r>
                        <m:r>
                          <m:t xml:space="preserve">h</m:t>
                        </m:r>
                      </m:e>
                    </m:d>
                    <m:r>
                      <m:t xml:space="preserve">=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r>
                      <m:t xml:space="preserve">+</m:t>
                    </m:r>
                    <m:r>
                      <m:t xml:space="preserve">h</m:t>
                    </m:r>
                    <m:sSup>
                      <m:e>
                        <m:r>
                          <m:t xml:space="preserve">𝑓</m:t>
                        </m:r>
                      </m:e>
                      <m:sup>
                        <m:r>
                          <m:t xml:space="preserve">′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r>
                      <m:t xml:space="preserve">+</m:t>
                    </m:r>
                    <m:f>
                      <m:num>
                        <m:sSup>
                          <m:e>
                            <m:r>
                              <m:t xml:space="preserve">h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num>
                      <m:den>
                        <m:r>
                          <m:t xml:space="preserve">2</m:t>
                        </m:r>
                        <m:r>
                          <m:t xml:space="preserve">!</m:t>
                        </m:r>
                      </m:den>
                    </m:f>
                    <m:sSup>
                      <m:e>
                        <m:r>
                          <m:t xml:space="preserve">𝑓</m:t>
                        </m:r>
                      </m:e>
                      <m:sup>
                        <m:r>
                          <m:t xml:space="preserve">′</m:t>
                        </m:r>
                        <m:r>
                          <m:t xml:space="preserve">′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r>
                      <m:t xml:space="preserve">+</m:t>
                    </m:r>
                    <m:r>
                      <m:t xml:space="preserve">…</m:t>
                    </m:r>
                    <m:r>
                      <m:t xml:space="preserve">+</m:t>
                    </m:r>
                    <m:f>
                      <m:num>
                        <m:sSup>
                          <m:e>
                            <m:r>
                              <m:t xml:space="preserve">h</m:t>
                            </m:r>
                          </m:e>
                          <m:sup>
                            <m:r>
                              <m:t xml:space="preserve">𝑛</m:t>
                            </m:r>
                          </m:sup>
                        </m:sSup>
                      </m:num>
                      <m:den>
                        <m:r>
                          <m:t xml:space="preserve">𝑛</m:t>
                        </m:r>
                        <m:r>
                          <m:t xml:space="preserve">!</m:t>
                        </m:r>
                      </m:den>
                    </m:f>
                    <m:sSup>
                      <m:e>
                        <m:r>
                          <m:t xml:space="preserve">𝑓</m:t>
                        </m:r>
                      </m:e>
                      <m:sup>
                        <m:r>
                          <m:t xml:space="preserve">𝑛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r>
                      <m:t xml:space="preserve">+</m:t>
                    </m:r>
                    <m:sSub>
                      <m:e>
                        <m:r>
                          <m:t xml:space="preserve">𝑅</m:t>
                        </m:r>
                      </m:e>
                      <m:sub>
                        <m:r>
                          <m:t xml:space="preserve">𝑛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𝑥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15" name="TextBox 18"/>
              <p:cNvSpPr txBox="1"/>
              <p:nvPr/>
            </p:nvSpPr>
            <p:spPr>
              <a:xfrm>
                <a:off x="3492000" y="1628280"/>
                <a:ext cx="4626000" cy="629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𝐿</m:t>
                    </m:r>
                    <m:sSub>
                      <m:e>
                        <m:r>
                          <m:t xml:space="preserve">𝑡</m:t>
                        </m:r>
                      </m:e>
                      <m:sub>
                        <m:r>
                          <m:t xml:space="preserve">h</m:t>
                        </m:r>
                        <m:r>
                          <m:t xml:space="preserve">→</m:t>
                        </m:r>
                        <m:r>
                          <m:t xml:space="preserve">0</m:t>
                        </m:r>
                      </m:sub>
                    </m:sSub>
                    <m:f>
                      <m:num>
                        <m:r>
                          <m:t xml:space="preserve">𝑓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𝑥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  <m:r>
                              <m:t xml:space="preserve">+</m:t>
                            </m:r>
                            <m:r>
                              <m:t xml:space="preserve">h</m:t>
                            </m:r>
                          </m:e>
                        </m:d>
                        <m:r>
                          <m:t xml:space="preserve">−</m:t>
                        </m:r>
                        <m:r>
                          <m:t xml:space="preserve">𝑓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𝑥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m:t xml:space="preserve">h</m:t>
                        </m:r>
                      </m:den>
                    </m:f>
                    <m:r>
                      <m:t xml:space="preserve">=</m:t>
                    </m:r>
                    <m:sSup>
                      <m:e>
                        <m:r>
                          <m:t xml:space="preserve">𝑓</m:t>
                        </m:r>
                      </m:e>
                      <m:sup>
                        <m:r>
                          <m:t xml:space="preserve">′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216" name="TextBox 3"/>
          <p:cNvSpPr/>
          <p:nvPr/>
        </p:nvSpPr>
        <p:spPr>
          <a:xfrm>
            <a:off x="1227600" y="2848320"/>
            <a:ext cx="3926520" cy="26438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530" spc="-1" strike="noStrike">
                <a:solidFill>
                  <a:srgbClr val="000000"/>
                </a:solidFill>
                <a:latin typeface="Menlo"/>
              </a:rPr>
              <a:t>x=-2*pi:0.01:2*pi;</a:t>
            </a:r>
            <a:endParaRPr b="0" lang="en-IN" sz="15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530" spc="-1" strike="noStrike">
                <a:solidFill>
                  <a:srgbClr val="000000"/>
                </a:solidFill>
                <a:latin typeface="Menlo"/>
              </a:rPr>
              <a:t>h=0.01;</a:t>
            </a:r>
            <a:endParaRPr b="0" lang="en-IN" sz="15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530" spc="-1" strike="noStrike">
                <a:solidFill>
                  <a:srgbClr val="000000"/>
                </a:solidFill>
                <a:latin typeface="Menlo"/>
              </a:rPr>
              <a:t>f=sin(x);</a:t>
            </a:r>
            <a:endParaRPr b="0" lang="en-IN" sz="15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530" spc="-1" strike="noStrike">
                <a:solidFill>
                  <a:srgbClr val="000000"/>
                </a:solidFill>
                <a:latin typeface="Menlo"/>
              </a:rPr>
              <a:t>g= (sin(x+h)-sin(x))./h;</a:t>
            </a:r>
            <a:endParaRPr b="0" lang="en-IN" sz="15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530" spc="-1" strike="noStrike">
                <a:solidFill>
                  <a:srgbClr val="000000"/>
                </a:solidFill>
                <a:latin typeface="Menlo"/>
              </a:rPr>
              <a:t>plot(x,f,</a:t>
            </a:r>
            <a:r>
              <a:rPr b="0" lang="en-IN" sz="1530" spc="-1" strike="noStrike">
                <a:solidFill>
                  <a:srgbClr val="a709f5"/>
                </a:solidFill>
                <a:latin typeface="Menlo"/>
              </a:rPr>
              <a:t>'-o'</a:t>
            </a:r>
            <a:r>
              <a:rPr b="0" lang="en-IN" sz="1530" spc="-1" strike="noStrike">
                <a:solidFill>
                  <a:srgbClr val="000000"/>
                </a:solidFill>
                <a:latin typeface="Menlo"/>
              </a:rPr>
              <a:t>); </a:t>
            </a:r>
            <a:endParaRPr b="0" lang="en-IN" sz="15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530" spc="-1" strike="noStrike">
                <a:solidFill>
                  <a:srgbClr val="000000"/>
                </a:solidFill>
                <a:latin typeface="Menlo"/>
              </a:rPr>
              <a:t>hold </a:t>
            </a:r>
            <a:r>
              <a:rPr b="0" lang="en-IN" sz="1530" spc="-1" strike="noStrike">
                <a:solidFill>
                  <a:srgbClr val="a709f5"/>
                </a:solidFill>
                <a:latin typeface="Menlo"/>
              </a:rPr>
              <a:t>on</a:t>
            </a:r>
            <a:r>
              <a:rPr b="0" lang="en-IN" sz="1530" spc="-1" strike="noStrike">
                <a:solidFill>
                  <a:srgbClr val="000000"/>
                </a:solidFill>
                <a:latin typeface="Menlo"/>
              </a:rPr>
              <a:t>; </a:t>
            </a:r>
            <a:endParaRPr b="0" lang="en-IN" sz="15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530" spc="-1" strike="noStrike">
                <a:solidFill>
                  <a:srgbClr val="000000"/>
                </a:solidFill>
                <a:latin typeface="Menlo"/>
              </a:rPr>
              <a:t>plot(x,g,</a:t>
            </a:r>
            <a:r>
              <a:rPr b="0" lang="en-IN" sz="1530" spc="-1" strike="noStrike">
                <a:solidFill>
                  <a:srgbClr val="a709f5"/>
                </a:solidFill>
                <a:latin typeface="Menlo"/>
              </a:rPr>
              <a:t>'d'</a:t>
            </a:r>
            <a:r>
              <a:rPr b="0" lang="en-IN" sz="1530" spc="-1" strike="noStrike">
                <a:solidFill>
                  <a:srgbClr val="000000"/>
                </a:solidFill>
                <a:latin typeface="Menlo"/>
              </a:rPr>
              <a:t>);</a:t>
            </a:r>
            <a:endParaRPr b="0" lang="en-IN" sz="15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530" spc="-1" strike="noStrike">
                <a:solidFill>
                  <a:srgbClr val="000000"/>
                </a:solidFill>
                <a:latin typeface="Menlo"/>
              </a:rPr>
              <a:t>legend </a:t>
            </a:r>
            <a:r>
              <a:rPr b="0" lang="en-IN" sz="1530" spc="-1" strike="noStrike">
                <a:solidFill>
                  <a:srgbClr val="a709f5"/>
                </a:solidFill>
                <a:latin typeface="Menlo"/>
              </a:rPr>
              <a:t>'sin(x)' 'cos(x)' </a:t>
            </a:r>
            <a:endParaRPr b="0" lang="en-IN" sz="15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530" spc="-1" strike="noStrike">
                <a:solidFill>
                  <a:srgbClr val="000000"/>
                </a:solidFill>
                <a:latin typeface="Menlo"/>
              </a:rPr>
              <a:t>z=zeros(1,length(x));</a:t>
            </a:r>
            <a:endParaRPr b="0" lang="en-IN" sz="15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530" spc="-1" strike="noStrike">
                <a:solidFill>
                  <a:srgbClr val="000000"/>
                </a:solidFill>
                <a:latin typeface="Menlo"/>
              </a:rPr>
              <a:t>hold </a:t>
            </a:r>
            <a:r>
              <a:rPr b="0" lang="en-IN" sz="1530" spc="-1" strike="noStrike">
                <a:solidFill>
                  <a:srgbClr val="a709f5"/>
                </a:solidFill>
                <a:latin typeface="Menlo"/>
              </a:rPr>
              <a:t>on</a:t>
            </a:r>
            <a:r>
              <a:rPr b="0" lang="en-IN" sz="1530" spc="-1" strike="noStrike">
                <a:solidFill>
                  <a:srgbClr val="000000"/>
                </a:solidFill>
                <a:latin typeface="Menlo"/>
              </a:rPr>
              <a:t>;</a:t>
            </a:r>
            <a:endParaRPr b="0" lang="en-IN" sz="153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530" spc="-1" strike="noStrike">
                <a:solidFill>
                  <a:srgbClr val="000000"/>
                </a:solidFill>
                <a:latin typeface="Menlo"/>
              </a:rPr>
              <a:t>plot(x,z,</a:t>
            </a:r>
            <a:r>
              <a:rPr b="0" lang="en-IN" sz="1530" spc="-1" strike="noStrike">
                <a:solidFill>
                  <a:srgbClr val="a709f5"/>
                </a:solidFill>
                <a:latin typeface="Menlo"/>
              </a:rPr>
              <a:t>'k'</a:t>
            </a:r>
            <a:r>
              <a:rPr b="0" lang="en-IN" sz="1530" spc="-1" strike="noStrike">
                <a:solidFill>
                  <a:srgbClr val="000000"/>
                </a:solidFill>
                <a:latin typeface="Menlo"/>
              </a:rPr>
              <a:t>,</a:t>
            </a:r>
            <a:r>
              <a:rPr b="0" lang="en-IN" sz="1530" spc="-1" strike="noStrike">
                <a:solidFill>
                  <a:srgbClr val="a709f5"/>
                </a:solidFill>
                <a:latin typeface="Menlo"/>
              </a:rPr>
              <a:t>'linewidth'</a:t>
            </a:r>
            <a:r>
              <a:rPr b="0" lang="en-IN" sz="1530" spc="-1" strike="noStrike">
                <a:solidFill>
                  <a:srgbClr val="000000"/>
                </a:solidFill>
                <a:latin typeface="Menlo"/>
              </a:rPr>
              <a:t>,3);</a:t>
            </a:r>
            <a:endParaRPr b="0" lang="en-IN" sz="1530" spc="-1" strike="noStrike">
              <a:latin typeface="Arial"/>
            </a:endParaRPr>
          </a:p>
        </p:txBody>
      </p:sp>
      <p:pic>
        <p:nvPicPr>
          <p:cNvPr id="217" name="Picture 7" descr="A graph of a function&#10;&#10;Description automatically generated"/>
          <p:cNvPicPr/>
          <p:nvPr/>
        </p:nvPicPr>
        <p:blipFill>
          <a:blip r:embed="rId2"/>
          <a:stretch/>
        </p:blipFill>
        <p:spPr>
          <a:xfrm>
            <a:off x="5818320" y="2591280"/>
            <a:ext cx="4626000" cy="3907080"/>
          </a:xfrm>
          <a:prstGeom prst="rect">
            <a:avLst/>
          </a:prstGeom>
          <a:ln w="0">
            <a:noFill/>
          </a:ln>
        </p:spPr>
      </p:pic>
      <p:sp>
        <p:nvSpPr>
          <p:cNvPr id="218" name="TextBox 4"/>
          <p:cNvSpPr/>
          <p:nvPr/>
        </p:nvSpPr>
        <p:spPr>
          <a:xfrm>
            <a:off x="2774520" y="141120"/>
            <a:ext cx="6060240" cy="43776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80" spc="-1" strike="noStrike">
                <a:solidFill>
                  <a:srgbClr val="0000ff"/>
                </a:solidFill>
                <a:latin typeface="Cambria"/>
                <a:ea typeface="Cambria"/>
              </a:rPr>
              <a:t>Numerical techniques</a:t>
            </a:r>
            <a:endParaRPr b="0" lang="en-IN" sz="22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520" cy="68562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20" name="TextBox 3"/>
          <p:cNvSpPr/>
          <p:nvPr/>
        </p:nvSpPr>
        <p:spPr>
          <a:xfrm>
            <a:off x="3822480" y="1897560"/>
            <a:ext cx="5354280" cy="455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We can use </a:t>
            </a:r>
            <a:r>
              <a:rPr b="0" lang="en-US" sz="2400" spc="-1" strike="noStrike" u="sng">
                <a:solidFill>
                  <a:srgbClr val="0f04ec"/>
                </a:solidFill>
                <a:uFillTx/>
                <a:latin typeface="Cambria"/>
                <a:ea typeface="Cambria"/>
              </a:rPr>
              <a:t>central differences 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as well.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21" name="TextBox 10"/>
          <p:cNvSpPr/>
          <p:nvPr/>
        </p:nvSpPr>
        <p:spPr>
          <a:xfrm>
            <a:off x="453240" y="4401360"/>
            <a:ext cx="10214640" cy="455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Here we can obtain second order of accuracy as  term will be cancelled. </a:t>
            </a:r>
            <a:endParaRPr b="0" lang="en-IN" sz="2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22" name="TextBox 11"/>
              <p:cNvSpPr txBox="1"/>
              <p:nvPr/>
            </p:nvSpPr>
            <p:spPr>
              <a:xfrm>
                <a:off x="4181760" y="2406600"/>
                <a:ext cx="5324760" cy="522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/>
                        </m:sSub>
                        <m:r>
                          <m:t xml:space="preserve">+</m:t>
                        </m:r>
                        <m:r>
                          <m:t xml:space="preserve">h</m:t>
                        </m:r>
                      </m:e>
                    </m:d>
                    <m:r>
                      <m:t xml:space="preserve">=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/>
                        </m:sSub>
                      </m:e>
                    </m:d>
                    <m:r>
                      <m:t xml:space="preserve">+</m:t>
                    </m:r>
                    <m:r>
                      <m:t xml:space="preserve">h</m:t>
                    </m:r>
                    <m:sSup>
                      <m:e>
                        <m:r>
                          <m:t xml:space="preserve">𝑓</m:t>
                        </m:r>
                      </m:e>
                      <m:sup>
                        <m:r>
                          <m:t xml:space="preserve">′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/>
                        </m:sSub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23" name="TextBox 12"/>
              <p:cNvSpPr txBox="1"/>
              <p:nvPr/>
            </p:nvSpPr>
            <p:spPr>
              <a:xfrm>
                <a:off x="4196520" y="3066840"/>
                <a:ext cx="5310000" cy="522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/>
                        </m:sSub>
                        <m:r>
                          <m:t xml:space="preserve">−</m:t>
                        </m:r>
                        <m:r>
                          <m:t xml:space="preserve">h</m:t>
                        </m:r>
                      </m:e>
                    </m:d>
                    <m:r>
                      <m:t xml:space="preserve">=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/>
                        </m:sSub>
                      </m:e>
                    </m:d>
                    <m:r>
                      <m:t xml:space="preserve">−</m:t>
                    </m:r>
                    <m:r>
                      <m:t xml:space="preserve">h</m:t>
                    </m:r>
                    <m:sSup>
                      <m:e>
                        <m:r>
                          <m:t xml:space="preserve">𝑓</m:t>
                        </m:r>
                      </m:e>
                      <m:sup>
                        <m:r>
                          <m:t xml:space="preserve">′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/>
                        </m:sSub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24" name="TextBox 13"/>
              <p:cNvSpPr txBox="1"/>
              <p:nvPr/>
            </p:nvSpPr>
            <p:spPr>
              <a:xfrm>
                <a:off x="3785040" y="3627720"/>
                <a:ext cx="6316200" cy="629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𝑓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𝑥</m:t>
                                </m:r>
                              </m:e>
                              <m:sub/>
                            </m:sSub>
                            <m:r>
                              <m:t xml:space="preserve">+</m:t>
                            </m:r>
                            <m:r>
                              <m:t xml:space="preserve">h</m:t>
                            </m:r>
                          </m:e>
                        </m:d>
                        <m:r>
                          <m:t xml:space="preserve">−</m:t>
                        </m:r>
                        <m:r>
                          <m:t xml:space="preserve">𝑓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𝑥</m:t>
                                </m:r>
                              </m:e>
                              <m:sub/>
                            </m:sSub>
                            <m:r>
                              <m:t xml:space="preserve">−</m:t>
                            </m:r>
                            <m:r>
                              <m:t xml:space="preserve">h</m:t>
                            </m:r>
                          </m:e>
                        </m:d>
                      </m:num>
                      <m:den>
                        <m:r>
                          <m:t xml:space="preserve">2</m:t>
                        </m:r>
                        <m:r>
                          <m:t xml:space="preserve">h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𝑓</m:t>
                    </m:r>
                    <m:r>
                      <m:t xml:space="preserve">′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𝑥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25" name="TextBox 6"/>
              <p:cNvSpPr txBox="1"/>
              <p:nvPr/>
            </p:nvSpPr>
            <p:spPr>
              <a:xfrm>
                <a:off x="2100960" y="792000"/>
                <a:ext cx="7545600" cy="647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  <m:r>
                          <m:t xml:space="preserve">+</m:t>
                        </m:r>
                        <m:r>
                          <m:t xml:space="preserve">h</m:t>
                        </m:r>
                      </m:e>
                    </m:d>
                    <m:r>
                      <m:t xml:space="preserve">=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r>
                      <m:t xml:space="preserve">+</m:t>
                    </m:r>
                    <m:r>
                      <m:t xml:space="preserve">h</m:t>
                    </m:r>
                    <m:sSup>
                      <m:e>
                        <m:r>
                          <m:t xml:space="preserve">𝑓</m:t>
                        </m:r>
                      </m:e>
                      <m:sup>
                        <m:r>
                          <m:t xml:space="preserve">′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r>
                      <m:t xml:space="preserve">+</m:t>
                    </m:r>
                    <m:f>
                      <m:num>
                        <m:sSup>
                          <m:e>
                            <m:r>
                              <m:t xml:space="preserve">h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num>
                      <m:den>
                        <m:r>
                          <m:t xml:space="preserve">2</m:t>
                        </m:r>
                        <m:r>
                          <m:t xml:space="preserve">!</m:t>
                        </m:r>
                      </m:den>
                    </m:f>
                    <m:sSup>
                      <m:e>
                        <m:r>
                          <m:t xml:space="preserve">𝑓</m:t>
                        </m:r>
                      </m:e>
                      <m:sup>
                        <m:r>
                          <m:t xml:space="preserve">′</m:t>
                        </m:r>
                        <m:r>
                          <m:t xml:space="preserve">′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r>
                      <m:t xml:space="preserve">+</m:t>
                    </m:r>
                    <m:r>
                      <m:t xml:space="preserve">…</m:t>
                    </m:r>
                    <m:r>
                      <m:t xml:space="preserve">+</m:t>
                    </m:r>
                    <m:f>
                      <m:num>
                        <m:sSup>
                          <m:e>
                            <m:r>
                              <m:t xml:space="preserve">h</m:t>
                            </m:r>
                          </m:e>
                          <m:sup>
                            <m:r>
                              <m:t xml:space="preserve">𝑛</m:t>
                            </m:r>
                          </m:sup>
                        </m:sSup>
                      </m:num>
                      <m:den>
                        <m:r>
                          <m:t xml:space="preserve">𝑛</m:t>
                        </m:r>
                        <m:r>
                          <m:t xml:space="preserve">!</m:t>
                        </m:r>
                      </m:den>
                    </m:f>
                    <m:sSup>
                      <m:e>
                        <m:r>
                          <m:t xml:space="preserve">𝑓</m:t>
                        </m:r>
                      </m:e>
                      <m:sup>
                        <m:r>
                          <m:t xml:space="preserve">𝑛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r>
                      <m:t xml:space="preserve">+</m:t>
                    </m:r>
                    <m:sSub>
                      <m:e>
                        <m:r>
                          <m:t xml:space="preserve">𝑅</m:t>
                        </m:r>
                      </m:e>
                      <m:sub>
                        <m:r>
                          <m:t xml:space="preserve">𝑛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𝑥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9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6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2596</TotalTime>
  <Application>LibreOffice/7.3.7.2$Linux_X86_64 LibreOffice_project/30$Build-2</Application>
  <AppVersion>15.0000</AppVersion>
  <Words>2599</Words>
  <Paragraphs>275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2023-01-03T06:28:25Z</dcterms:created>
  <dc:creator>Chittaranjan Hens</dc:creator>
  <dc:description/>
  <dc:language>en-IN</dc:language>
  <cp:lastModifiedBy/>
  <dcterms:modified xsi:type="dcterms:W3CDTF">2024-02-24T15:40:13Z</dcterms:modified>
  <cp:revision>17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</vt:i4>
  </property>
  <property fmtid="{D5CDD505-2E9C-101B-9397-08002B2CF9AE}" pid="3" name="PresentationFormat">
    <vt:lpwstr>Widescreen</vt:lpwstr>
  </property>
  <property fmtid="{D5CDD505-2E9C-101B-9397-08002B2CF9AE}" pid="4" name="Slides">
    <vt:i4>37</vt:i4>
  </property>
</Properties>
</file>